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63" r:id="rId3"/>
  </p:sldMasterIdLst>
  <p:notesMasterIdLst>
    <p:notesMasterId r:id="rId22"/>
  </p:notesMasterIdLst>
  <p:sldIdLst>
    <p:sldId id="256" r:id="rId4"/>
    <p:sldId id="261" r:id="rId5"/>
    <p:sldId id="277" r:id="rId6"/>
    <p:sldId id="276" r:id="rId7"/>
    <p:sldId id="282" r:id="rId8"/>
    <p:sldId id="278" r:id="rId9"/>
    <p:sldId id="279" r:id="rId10"/>
    <p:sldId id="260" r:id="rId11"/>
    <p:sldId id="263" r:id="rId12"/>
    <p:sldId id="258" r:id="rId13"/>
    <p:sldId id="268" r:id="rId14"/>
    <p:sldId id="267" r:id="rId15"/>
    <p:sldId id="257" r:id="rId16"/>
    <p:sldId id="272" r:id="rId17"/>
    <p:sldId id="280" r:id="rId18"/>
    <p:sldId id="274" r:id="rId19"/>
    <p:sldId id="273" r:id="rId20"/>
    <p:sldId id="259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B54"/>
    <a:srgbClr val="438D6F"/>
    <a:srgbClr val="FF3300"/>
    <a:srgbClr val="584654"/>
    <a:srgbClr val="4D4D4D"/>
    <a:srgbClr val="5E5E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995" autoAdjust="0"/>
    <p:restoredTop sz="94716" autoAdjust="0"/>
  </p:normalViewPr>
  <p:slideViewPr>
    <p:cSldViewPr snapToGrid="0">
      <p:cViewPr>
        <p:scale>
          <a:sx n="125" d="100"/>
          <a:sy n="125" d="100"/>
        </p:scale>
        <p:origin x="-1224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6" d="100"/>
          <a:sy n="126" d="100"/>
        </p:scale>
        <p:origin x="-4908" y="-9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1E9BF9-5DE1-45A3-BA01-CA5664A905FF}" type="datetimeFigureOut">
              <a:rPr lang="en-US" smtClean="0"/>
              <a:pPr/>
              <a:t>7/15/2014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A83A01-7340-4569-B002-8B434B88EA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53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83A01-7340-4569-B002-8B434B88EAC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750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D74E8890-76EE-4BAC-9E8C-B10771761EEF}" type="slidenum">
              <a:rPr lang="en-US" altLang="en-US">
                <a:solidFill>
                  <a:prstClr val="black"/>
                </a:solidFill>
              </a:rPr>
              <a:pPr eaLnBrk="1" hangingPunct="1"/>
              <a:t>11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62377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3028264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94151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960038" indent="-23294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fld id="{9CC29859-F4E6-4A92-A252-201754329FE4}" type="slidenum">
              <a:rPr lang="en-US" altLang="en-US">
                <a:solidFill>
                  <a:prstClr val="black"/>
                </a:solidFill>
              </a:rPr>
              <a:pPr eaLnBrk="1" hangingPunct="1"/>
              <a:t>12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83A01-7340-4569-B002-8B434B88EAC6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505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83A01-7340-4569-B002-8B434B88EAC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505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A83A01-7340-4569-B002-8B434B88EAC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750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8593088" y="0"/>
            <a:ext cx="550912" cy="6858000"/>
          </a:xfrm>
          <a:prstGeom prst="rect">
            <a:avLst/>
          </a:prstGeom>
          <a:gradFill flip="none" rotWithShape="1">
            <a:gsLst>
              <a:gs pos="94000">
                <a:schemeClr val="bg1"/>
              </a:gs>
              <a:gs pos="0">
                <a:schemeClr val="accent3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 rot="5400000">
            <a:off x="5797877" y="2941442"/>
            <a:ext cx="57395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Franklin Gothic Demi" pitchFamily="34" charset="0"/>
              </a:rPr>
              <a:t>MONTGOMERY COUNTY PLANNING DEPARTMENT</a:t>
            </a:r>
            <a:endParaRPr lang="en-US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304248"/>
            <a:ext cx="9144000" cy="553752"/>
          </a:xfrm>
          <a:prstGeom prst="rect">
            <a:avLst/>
          </a:prstGeom>
          <a:gradFill flip="none" rotWithShape="1">
            <a:gsLst>
              <a:gs pos="97000">
                <a:schemeClr val="bg1">
                  <a:lumMod val="14000"/>
                  <a:lumOff val="86000"/>
                </a:schemeClr>
              </a:gs>
              <a:gs pos="0">
                <a:schemeClr val="accent3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92873" y="6372087"/>
            <a:ext cx="337782" cy="374227"/>
            <a:chOff x="166048" y="6331373"/>
            <a:chExt cx="337782" cy="374227"/>
          </a:xfrm>
        </p:grpSpPr>
        <p:sp>
          <p:nvSpPr>
            <p:cNvPr id="13" name="Freeform 12"/>
            <p:cNvSpPr/>
            <p:nvPr userDrawn="1"/>
          </p:nvSpPr>
          <p:spPr>
            <a:xfrm>
              <a:off x="298027" y="6331373"/>
              <a:ext cx="115420" cy="230294"/>
            </a:xfrm>
            <a:custGeom>
              <a:avLst/>
              <a:gdLst>
                <a:gd name="connsiteX0" fmla="*/ 94826 w 115420"/>
                <a:gd name="connsiteY0" fmla="*/ 0 h 230294"/>
                <a:gd name="connsiteX1" fmla="*/ 108373 w 115420"/>
                <a:gd name="connsiteY1" fmla="*/ 54187 h 230294"/>
                <a:gd name="connsiteX2" fmla="*/ 88053 w 115420"/>
                <a:gd name="connsiteY2" fmla="*/ 67734 h 230294"/>
                <a:gd name="connsiteX3" fmla="*/ 67733 w 115420"/>
                <a:gd name="connsiteY3" fmla="*/ 135467 h 230294"/>
                <a:gd name="connsiteX4" fmla="*/ 40640 w 115420"/>
                <a:gd name="connsiteY4" fmla="*/ 176107 h 230294"/>
                <a:gd name="connsiteX5" fmla="*/ 33866 w 115420"/>
                <a:gd name="connsiteY5" fmla="*/ 196427 h 230294"/>
                <a:gd name="connsiteX6" fmla="*/ 20320 w 115420"/>
                <a:gd name="connsiteY6" fmla="*/ 216747 h 230294"/>
                <a:gd name="connsiteX7" fmla="*/ 0 w 115420"/>
                <a:gd name="connsiteY7" fmla="*/ 230294 h 23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420" h="230294">
                  <a:moveTo>
                    <a:pt x="94826" y="0"/>
                  </a:moveTo>
                  <a:cubicBezTo>
                    <a:pt x="106720" y="19823"/>
                    <a:pt x="125871" y="32314"/>
                    <a:pt x="108373" y="54187"/>
                  </a:cubicBezTo>
                  <a:cubicBezTo>
                    <a:pt x="103288" y="60544"/>
                    <a:pt x="94826" y="63218"/>
                    <a:pt x="88053" y="67734"/>
                  </a:cubicBezTo>
                  <a:cubicBezTo>
                    <a:pt x="49488" y="125580"/>
                    <a:pt x="107354" y="32452"/>
                    <a:pt x="67733" y="135467"/>
                  </a:cubicBezTo>
                  <a:cubicBezTo>
                    <a:pt x="61889" y="150663"/>
                    <a:pt x="45789" y="160662"/>
                    <a:pt x="40640" y="176107"/>
                  </a:cubicBezTo>
                  <a:cubicBezTo>
                    <a:pt x="38382" y="182880"/>
                    <a:pt x="37059" y="190041"/>
                    <a:pt x="33866" y="196427"/>
                  </a:cubicBezTo>
                  <a:cubicBezTo>
                    <a:pt x="30225" y="203708"/>
                    <a:pt x="26076" y="210991"/>
                    <a:pt x="20320" y="216747"/>
                  </a:cubicBezTo>
                  <a:cubicBezTo>
                    <a:pt x="14564" y="222503"/>
                    <a:pt x="0" y="230294"/>
                    <a:pt x="0" y="23029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C:\Users\darrell.godfrey\Desktop\MNCPPC Logo (commission green).ti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48" y="6362502"/>
              <a:ext cx="337782" cy="343098"/>
            </a:xfrm>
            <a:prstGeom prst="rect">
              <a:avLst/>
            </a:prstGeom>
            <a:noFill/>
            <a:scene3d>
              <a:camera prst="isometricRightUp">
                <a:rot lat="1200000" lon="19800000" rev="0"/>
              </a:camera>
              <a:lightRig rig="harsh" dir="t"/>
            </a:scene3d>
            <a:sp3d extrusionH="82550" prstMaterial="dkEdge">
              <a:bevelT w="0" h="0"/>
              <a:bevelB w="0" h="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 userDrawn="1"/>
        </p:nvSpPr>
        <p:spPr>
          <a:xfrm>
            <a:off x="354548" y="6432358"/>
            <a:ext cx="3886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effectLst/>
              </a:rPr>
              <a:t>Maryland-National Capital Park and Planning Commission</a:t>
            </a:r>
            <a:endParaRPr lang="en-US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347908" y="6437078"/>
            <a:ext cx="3886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effectLst/>
              </a:rPr>
              <a:t>Maryland-National Capital Park and Planning Commission</a:t>
            </a:r>
            <a:endParaRPr lang="en-US" sz="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60126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B4430-23C1-487A-8657-E52455C760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E53EB-09A1-4789-87D7-179F503D56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966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F708-1BFA-4A8D-AE62-E232032335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FC8B0-9803-4CF6-80BA-C0D79822DF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0740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10BC-26BE-4B19-B542-D682E91BF8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49C0E-DDAF-4CA4-85AF-4168ABA98E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79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47F00-1D41-4D48-824E-32C043DE19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73153-036D-4093-93E4-5F01EB8AC1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81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67442-C595-45EE-9B95-14E004090A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E7CE7-AE59-4272-AA2A-D7F39EAE13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458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7F651-946B-4873-BE6D-776D5E577E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CFDE0-C394-42AA-9CA2-6ACA772357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77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D2656-8B36-42D4-BE73-E1BEF554F5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BC07-75D2-4634-9875-EB6BD578B9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26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0DE7D-FAFA-40C9-8631-DB5DCEE380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20BC0-93FB-4E08-B6A3-4EEF54C61E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115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30A7D-3875-40F9-9200-3D14468AC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27575-C493-4F70-BA9B-C4D8C81044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656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434CA-7091-4E9F-9556-73696D0B3A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4E2BD-F4CE-4490-8233-C5FC06E69F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2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47F00-1D41-4D48-824E-32C043DE191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73153-036D-4093-93E4-5F01EB8AC14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403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A254-6590-4D91-BFA8-B96C338936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1F5AD-17A9-4B68-A5E1-459602A92F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109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0B4430-23C1-487A-8657-E52455C760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E53EB-09A1-4789-87D7-179F503D564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04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F708-1BFA-4A8D-AE62-E232032335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FC8B0-9803-4CF6-80BA-C0D79822DFC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999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110BC-26BE-4B19-B542-D682E91BF8E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49C0E-DDAF-4CA4-85AF-4168ABA98E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0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67442-C595-45EE-9B95-14E004090A2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6E7CE7-AE59-4272-AA2A-D7F39EAE13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6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7F651-946B-4873-BE6D-776D5E577EB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CFDE0-C394-42AA-9CA2-6ACA772357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873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D2656-8B36-42D4-BE73-E1BEF554F5D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FBC07-75D2-4634-9875-EB6BD578B9E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0DE7D-FAFA-40C9-8631-DB5DCEE380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20BC0-93FB-4E08-B6A3-4EEF54C61E2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90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30A7D-3875-40F9-9200-3D14468AC94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27575-C493-4F70-BA9B-C4D8C81044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68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434CA-7091-4E9F-9556-73696D0B3A5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4E2BD-F4CE-4490-8233-C5FC06E69FD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387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EA254-6590-4D91-BFA8-B96C338936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1F5AD-17A9-4B68-A5E1-459602A92FD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238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593088" y="0"/>
            <a:ext cx="550912" cy="6858000"/>
          </a:xfrm>
          <a:prstGeom prst="rect">
            <a:avLst/>
          </a:prstGeom>
          <a:gradFill flip="none" rotWithShape="1">
            <a:gsLst>
              <a:gs pos="94000">
                <a:schemeClr val="bg1"/>
              </a:gs>
              <a:gs pos="0">
                <a:schemeClr val="accent3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rot="5400000">
            <a:off x="5797877" y="2941442"/>
            <a:ext cx="573959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Franklin Gothic Demi" pitchFamily="34" charset="0"/>
              </a:rPr>
              <a:t>MONTGOMERY COUNTY PLANNING DEPARTMENT</a:t>
            </a:r>
            <a:endParaRPr lang="en-US" sz="1600" dirty="0">
              <a:solidFill>
                <a:schemeClr val="bg1"/>
              </a:solidFill>
              <a:latin typeface="Franklin Gothic Dem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04248"/>
            <a:ext cx="9144000" cy="553752"/>
          </a:xfrm>
          <a:prstGeom prst="rect">
            <a:avLst/>
          </a:prstGeom>
          <a:gradFill flip="none" rotWithShape="1">
            <a:gsLst>
              <a:gs pos="97000">
                <a:schemeClr val="bg1">
                  <a:lumMod val="14000"/>
                  <a:lumOff val="86000"/>
                </a:schemeClr>
              </a:gs>
              <a:gs pos="0">
                <a:schemeClr val="accent3">
                  <a:lumMod val="5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92873" y="6372087"/>
            <a:ext cx="337782" cy="374227"/>
            <a:chOff x="166048" y="6331373"/>
            <a:chExt cx="337782" cy="374227"/>
          </a:xfrm>
        </p:grpSpPr>
        <p:sp>
          <p:nvSpPr>
            <p:cNvPr id="11" name="Freeform 10"/>
            <p:cNvSpPr/>
            <p:nvPr userDrawn="1"/>
          </p:nvSpPr>
          <p:spPr>
            <a:xfrm>
              <a:off x="298027" y="6331373"/>
              <a:ext cx="115420" cy="230294"/>
            </a:xfrm>
            <a:custGeom>
              <a:avLst/>
              <a:gdLst>
                <a:gd name="connsiteX0" fmla="*/ 94826 w 115420"/>
                <a:gd name="connsiteY0" fmla="*/ 0 h 230294"/>
                <a:gd name="connsiteX1" fmla="*/ 108373 w 115420"/>
                <a:gd name="connsiteY1" fmla="*/ 54187 h 230294"/>
                <a:gd name="connsiteX2" fmla="*/ 88053 w 115420"/>
                <a:gd name="connsiteY2" fmla="*/ 67734 h 230294"/>
                <a:gd name="connsiteX3" fmla="*/ 67733 w 115420"/>
                <a:gd name="connsiteY3" fmla="*/ 135467 h 230294"/>
                <a:gd name="connsiteX4" fmla="*/ 40640 w 115420"/>
                <a:gd name="connsiteY4" fmla="*/ 176107 h 230294"/>
                <a:gd name="connsiteX5" fmla="*/ 33866 w 115420"/>
                <a:gd name="connsiteY5" fmla="*/ 196427 h 230294"/>
                <a:gd name="connsiteX6" fmla="*/ 20320 w 115420"/>
                <a:gd name="connsiteY6" fmla="*/ 216747 h 230294"/>
                <a:gd name="connsiteX7" fmla="*/ 0 w 115420"/>
                <a:gd name="connsiteY7" fmla="*/ 230294 h 23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5420" h="230294">
                  <a:moveTo>
                    <a:pt x="94826" y="0"/>
                  </a:moveTo>
                  <a:cubicBezTo>
                    <a:pt x="106720" y="19823"/>
                    <a:pt x="125871" y="32314"/>
                    <a:pt x="108373" y="54187"/>
                  </a:cubicBezTo>
                  <a:cubicBezTo>
                    <a:pt x="103288" y="60544"/>
                    <a:pt x="94826" y="63218"/>
                    <a:pt x="88053" y="67734"/>
                  </a:cubicBezTo>
                  <a:cubicBezTo>
                    <a:pt x="49488" y="125580"/>
                    <a:pt x="107354" y="32452"/>
                    <a:pt x="67733" y="135467"/>
                  </a:cubicBezTo>
                  <a:cubicBezTo>
                    <a:pt x="61889" y="150663"/>
                    <a:pt x="45789" y="160662"/>
                    <a:pt x="40640" y="176107"/>
                  </a:cubicBezTo>
                  <a:cubicBezTo>
                    <a:pt x="38382" y="182880"/>
                    <a:pt x="37059" y="190041"/>
                    <a:pt x="33866" y="196427"/>
                  </a:cubicBezTo>
                  <a:cubicBezTo>
                    <a:pt x="30225" y="203708"/>
                    <a:pt x="26076" y="210991"/>
                    <a:pt x="20320" y="216747"/>
                  </a:cubicBezTo>
                  <a:cubicBezTo>
                    <a:pt x="14564" y="222503"/>
                    <a:pt x="0" y="230294"/>
                    <a:pt x="0" y="230294"/>
                  </a:cubicBezTo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 descr="C:\Users\darrell.godfrey\Desktop\MNCPPC Logo (commission green).tif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048" y="6362502"/>
              <a:ext cx="337782" cy="343098"/>
            </a:xfrm>
            <a:prstGeom prst="rect">
              <a:avLst/>
            </a:prstGeom>
            <a:noFill/>
            <a:scene3d>
              <a:camera prst="isometricRightUp">
                <a:rot lat="1200000" lon="19800000" rev="0"/>
              </a:camera>
              <a:lightRig rig="harsh" dir="t"/>
            </a:scene3d>
            <a:sp3d extrusionH="82550" prstMaterial="dkEdge">
              <a:bevelT w="0" h="0"/>
              <a:bevelB w="0" h="0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354548" y="6432358"/>
            <a:ext cx="3886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  <a:effectLst/>
              </a:rPr>
              <a:t>Maryland-National Capital Park and Planning Commission</a:t>
            </a:r>
            <a:endParaRPr lang="en-US" sz="800" dirty="0"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7908" y="6437078"/>
            <a:ext cx="3886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  <a:effectLst/>
              </a:rPr>
              <a:t>Maryland-National Capital Park and Planning Commission</a:t>
            </a:r>
            <a:endParaRPr lang="en-US" sz="8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2546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38B068-9200-4DCA-A12B-6D9ABB3937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968243-F96A-4BC5-A759-E8102D0A6F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1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938B068-9200-4DCA-A12B-6D9ABB3937A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7/15/2014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968243-F96A-4BC5-A759-E8102D0A6FA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308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thecourtyard/1196129185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 txBox="1">
            <a:spLocks/>
          </p:cNvSpPr>
          <p:nvPr/>
        </p:nvSpPr>
        <p:spPr>
          <a:xfrm>
            <a:off x="8490889" y="6538566"/>
            <a:ext cx="491305" cy="2908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t="2144" r="5667"/>
          <a:stretch/>
        </p:blipFill>
        <p:spPr bwMode="auto">
          <a:xfrm>
            <a:off x="2117924" y="739351"/>
            <a:ext cx="4244623" cy="4205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8245" y="54136"/>
            <a:ext cx="3695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Welcome!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18439" y="4992629"/>
            <a:ext cx="6446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Sector Plan Workshop</a:t>
            </a:r>
          </a:p>
          <a:p>
            <a:pPr algn="ctr"/>
            <a:r>
              <a:rPr lang="en-US" sz="3600" dirty="0" smtClean="0">
                <a:solidFill>
                  <a:srgbClr val="7030A0"/>
                </a:solidFill>
              </a:rPr>
              <a:t>July 15, 2014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76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 txBox="1">
            <a:spLocks/>
          </p:cNvSpPr>
          <p:nvPr/>
        </p:nvSpPr>
        <p:spPr>
          <a:xfrm>
            <a:off x="8490889" y="6538566"/>
            <a:ext cx="491305" cy="2908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968" y="200063"/>
            <a:ext cx="4791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Full Schedule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TextBox 15"/>
          <p:cNvSpPr txBox="1">
            <a:spLocks noChangeArrowheads="1"/>
          </p:cNvSpPr>
          <p:nvPr/>
        </p:nvSpPr>
        <p:spPr bwMode="auto">
          <a:xfrm>
            <a:off x="140486" y="889673"/>
            <a:ext cx="652481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Staff</a:t>
            </a:r>
            <a:r>
              <a:rPr kumimoji="0" lang="en-US" alt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work through   </a:t>
            </a:r>
            <a:r>
              <a:rPr kumimoji="0" lang="en-US" alt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January 2015</a:t>
            </a:r>
            <a:endParaRPr kumimoji="0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Planning Board Draft   </a:t>
            </a:r>
            <a:r>
              <a:rPr lang="en-US" altLang="en-US" sz="2400" kern="0" dirty="0" smtClean="0">
                <a:solidFill>
                  <a:schemeClr val="bg1"/>
                </a:solidFill>
              </a:rPr>
              <a:t>February-June 2015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County Executive Review &amp;</a:t>
            </a:r>
            <a:r>
              <a:rPr kumimoji="0" lang="en-US" alt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 Council notice period   </a:t>
            </a:r>
            <a:r>
              <a:rPr kumimoji="0" lang="en-US" alt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July-August 2015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altLang="en-US" sz="2400" kern="0" dirty="0" smtClean="0"/>
              <a:t>Council Hearing   </a:t>
            </a:r>
            <a:r>
              <a:rPr lang="en-US" altLang="en-US" sz="2400" kern="0" dirty="0" smtClean="0">
                <a:solidFill>
                  <a:schemeClr val="bg1"/>
                </a:solidFill>
              </a:rPr>
              <a:t>September 2015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4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Council Review   </a:t>
            </a:r>
            <a:r>
              <a:rPr kumimoji="0" lang="en-US" altLang="en-US" sz="24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October 2015-March 2016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altLang="en-US" sz="2400" kern="0" noProof="0" dirty="0" smtClean="0"/>
              <a:t>Commission Adoption, SMA   </a:t>
            </a:r>
            <a:r>
              <a:rPr lang="en-US" altLang="en-US" sz="2400" kern="0" noProof="0" dirty="0" smtClean="0">
                <a:solidFill>
                  <a:schemeClr val="bg1"/>
                </a:solidFill>
              </a:rPr>
              <a:t>April 2016-July 2016</a:t>
            </a:r>
            <a:endParaRPr kumimoji="0" lang="en-US" altLang="en-US" sz="2400" b="0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</a:endParaRP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pic>
        <p:nvPicPr>
          <p:cNvPr id="5" name="Picture 2" descr="Georgetown Branch Trai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509" y="200063"/>
            <a:ext cx="2286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t0.gstatic.com/images?q=tbn:ANd9GcTvxTCHmEnWRUubhZ8e7wnBIxAkOt5Dj_KdKJbSNjH0InHuZex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2968">
            <a:off x="6106418" y="1773287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6" t="57425" r="60615" b="17750"/>
          <a:stretch/>
        </p:blipFill>
        <p:spPr bwMode="auto">
          <a:xfrm>
            <a:off x="293968" y="4046219"/>
            <a:ext cx="8049932" cy="213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45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6278563" y="1677988"/>
            <a:ext cx="1066800" cy="7048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Down Arrow 48"/>
          <p:cNvSpPr/>
          <p:nvPr/>
        </p:nvSpPr>
        <p:spPr>
          <a:xfrm rot="5137037">
            <a:off x="4214813" y="4435475"/>
            <a:ext cx="1100138" cy="1239837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 rot="4063652">
            <a:off x="6692107" y="4237831"/>
            <a:ext cx="1098550" cy="1316037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816725" y="2203450"/>
            <a:ext cx="1235075" cy="118745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347913" y="80010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131833">
            <a:off x="1065213" y="1570038"/>
            <a:ext cx="785812" cy="401637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16837883">
            <a:off x="2959894" y="1402556"/>
            <a:ext cx="920750" cy="104933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" y="106680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52400" y="2895600"/>
            <a:ext cx="9906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09" name="TextBox 7"/>
          <p:cNvSpPr txBox="1">
            <a:spLocks noChangeArrowheads="1"/>
          </p:cNvSpPr>
          <p:nvPr/>
        </p:nvSpPr>
        <p:spPr bwMode="auto">
          <a:xfrm>
            <a:off x="-30163" y="1182688"/>
            <a:ext cx="1219201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Community Visioning Workshops</a:t>
            </a:r>
          </a:p>
        </p:txBody>
      </p:sp>
      <p:sp>
        <p:nvSpPr>
          <p:cNvPr id="4110" name="TextBox 18"/>
          <p:cNvSpPr txBox="1">
            <a:spLocks noChangeArrowheads="1"/>
          </p:cNvSpPr>
          <p:nvPr/>
        </p:nvSpPr>
        <p:spPr bwMode="auto">
          <a:xfrm>
            <a:off x="55563" y="3049588"/>
            <a:ext cx="1219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Planning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Staff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Analyses</a:t>
            </a:r>
          </a:p>
        </p:txBody>
      </p:sp>
      <p:sp>
        <p:nvSpPr>
          <p:cNvPr id="20" name="Oval 19"/>
          <p:cNvSpPr/>
          <p:nvPr/>
        </p:nvSpPr>
        <p:spPr>
          <a:xfrm>
            <a:off x="104775" y="1962150"/>
            <a:ext cx="9906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12" name="TextBox 20"/>
          <p:cNvSpPr txBox="1">
            <a:spLocks noChangeArrowheads="1"/>
          </p:cNvSpPr>
          <p:nvPr/>
        </p:nvSpPr>
        <p:spPr bwMode="auto">
          <a:xfrm>
            <a:off x="19050" y="217328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Stakeholder Meetings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1095375" y="2214563"/>
            <a:ext cx="785813" cy="401637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9943840">
            <a:off x="1139825" y="2832100"/>
            <a:ext cx="785813" cy="401638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828800" y="1828800"/>
            <a:ext cx="1268413" cy="122078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16" name="TextBox 25"/>
          <p:cNvSpPr txBox="1">
            <a:spLocks noChangeArrowheads="1"/>
          </p:cNvSpPr>
          <p:nvPr/>
        </p:nvSpPr>
        <p:spPr bwMode="auto">
          <a:xfrm>
            <a:off x="1782763" y="210185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Preliminary Recommendations</a:t>
            </a:r>
          </a:p>
        </p:txBody>
      </p:sp>
      <p:sp>
        <p:nvSpPr>
          <p:cNvPr id="27" name="Down Arrow 26"/>
          <p:cNvSpPr/>
          <p:nvPr/>
        </p:nvSpPr>
        <p:spPr>
          <a:xfrm rot="14919961">
            <a:off x="3057526" y="2163762"/>
            <a:ext cx="920750" cy="1095375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18" name="TextBox 27"/>
          <p:cNvSpPr txBox="1">
            <a:spLocks noChangeArrowheads="1"/>
          </p:cNvSpPr>
          <p:nvPr/>
        </p:nvSpPr>
        <p:spPr bwMode="auto">
          <a:xfrm rot="482112">
            <a:off x="2933700" y="1693863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Community Feedback</a:t>
            </a:r>
          </a:p>
        </p:txBody>
      </p:sp>
      <p:sp>
        <p:nvSpPr>
          <p:cNvPr id="4119" name="TextBox 28"/>
          <p:cNvSpPr txBox="1">
            <a:spLocks noChangeArrowheads="1"/>
          </p:cNvSpPr>
          <p:nvPr/>
        </p:nvSpPr>
        <p:spPr bwMode="auto">
          <a:xfrm rot="-1187585">
            <a:off x="2943225" y="247173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Planning Board Guidance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4021138" y="1851025"/>
            <a:ext cx="1066800" cy="70485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21" name="TextBox 30"/>
          <p:cNvSpPr txBox="1">
            <a:spLocks noChangeArrowheads="1"/>
          </p:cNvSpPr>
          <p:nvPr/>
        </p:nvSpPr>
        <p:spPr bwMode="auto">
          <a:xfrm>
            <a:off x="4162425" y="2012950"/>
            <a:ext cx="137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Staff Draft</a:t>
            </a:r>
          </a:p>
        </p:txBody>
      </p:sp>
      <p:sp>
        <p:nvSpPr>
          <p:cNvPr id="34" name="Down Arrow 33"/>
          <p:cNvSpPr/>
          <p:nvPr/>
        </p:nvSpPr>
        <p:spPr>
          <a:xfrm rot="16922244">
            <a:off x="5159375" y="1144588"/>
            <a:ext cx="922337" cy="1055688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Down Arrow 34"/>
          <p:cNvSpPr/>
          <p:nvPr/>
        </p:nvSpPr>
        <p:spPr>
          <a:xfrm rot="15214559">
            <a:off x="5316538" y="1927225"/>
            <a:ext cx="920750" cy="1149350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24" name="TextBox 32"/>
          <p:cNvSpPr txBox="1">
            <a:spLocks noChangeArrowheads="1"/>
          </p:cNvSpPr>
          <p:nvPr/>
        </p:nvSpPr>
        <p:spPr bwMode="auto">
          <a:xfrm rot="-1053543">
            <a:off x="5165725" y="2295525"/>
            <a:ext cx="1204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Planning Board Guidance</a:t>
            </a:r>
          </a:p>
        </p:txBody>
      </p:sp>
      <p:sp>
        <p:nvSpPr>
          <p:cNvPr id="4125" name="TextBox 31"/>
          <p:cNvSpPr txBox="1">
            <a:spLocks noChangeArrowheads="1"/>
          </p:cNvSpPr>
          <p:nvPr/>
        </p:nvSpPr>
        <p:spPr bwMode="auto">
          <a:xfrm rot="712647">
            <a:off x="5081588" y="1427163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Community Feedback</a:t>
            </a:r>
          </a:p>
        </p:txBody>
      </p:sp>
      <p:sp>
        <p:nvSpPr>
          <p:cNvPr id="4126" name="TextBox 36"/>
          <p:cNvSpPr txBox="1">
            <a:spLocks noChangeArrowheads="1"/>
          </p:cNvSpPr>
          <p:nvPr/>
        </p:nvSpPr>
        <p:spPr bwMode="auto">
          <a:xfrm>
            <a:off x="6745288" y="2573338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Planning Board Hearing</a:t>
            </a:r>
          </a:p>
        </p:txBody>
      </p:sp>
      <p:sp>
        <p:nvSpPr>
          <p:cNvPr id="4127" name="TextBox 38"/>
          <p:cNvSpPr txBox="1">
            <a:spLocks noChangeArrowheads="1"/>
          </p:cNvSpPr>
          <p:nvPr/>
        </p:nvSpPr>
        <p:spPr bwMode="auto">
          <a:xfrm>
            <a:off x="6159500" y="1795463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Public Hearing Draft</a:t>
            </a:r>
          </a:p>
        </p:txBody>
      </p:sp>
      <p:sp>
        <p:nvSpPr>
          <p:cNvPr id="40" name="Down Arrow 39"/>
          <p:cNvSpPr/>
          <p:nvPr/>
        </p:nvSpPr>
        <p:spPr>
          <a:xfrm rot="18967015">
            <a:off x="7500938" y="3125788"/>
            <a:ext cx="1100137" cy="12398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29" name="TextBox 40"/>
          <p:cNvSpPr txBox="1">
            <a:spLocks noChangeArrowheads="1"/>
          </p:cNvSpPr>
          <p:nvPr/>
        </p:nvSpPr>
        <p:spPr bwMode="auto">
          <a:xfrm rot="-1325092">
            <a:off x="7062788" y="4402138"/>
            <a:ext cx="1219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County Executive Review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smtClean="0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951788" y="4229100"/>
            <a:ext cx="1108075" cy="88741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31" name="TextBox 42"/>
          <p:cNvSpPr txBox="1">
            <a:spLocks noChangeArrowheads="1"/>
          </p:cNvSpPr>
          <p:nvPr/>
        </p:nvSpPr>
        <p:spPr bwMode="auto">
          <a:xfrm>
            <a:off x="7954963" y="4411663"/>
            <a:ext cx="1095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Planning Board Draft</a:t>
            </a:r>
          </a:p>
        </p:txBody>
      </p:sp>
      <p:sp>
        <p:nvSpPr>
          <p:cNvPr id="4132" name="TextBox 44"/>
          <p:cNvSpPr txBox="1">
            <a:spLocks noChangeArrowheads="1"/>
          </p:cNvSpPr>
          <p:nvPr/>
        </p:nvSpPr>
        <p:spPr bwMode="auto">
          <a:xfrm rot="2829314">
            <a:off x="7387432" y="3471068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Planning Board Worksessions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smtClean="0">
              <a:solidFill>
                <a:prstClr val="black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402263" y="4459288"/>
            <a:ext cx="1311275" cy="1216025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34" name="TextBox 46"/>
          <p:cNvSpPr txBox="1">
            <a:spLocks noChangeArrowheads="1"/>
          </p:cNvSpPr>
          <p:nvPr/>
        </p:nvSpPr>
        <p:spPr bwMode="auto">
          <a:xfrm>
            <a:off x="5378450" y="4816475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County Council Hearing</a:t>
            </a:r>
          </a:p>
        </p:txBody>
      </p:sp>
      <p:sp>
        <p:nvSpPr>
          <p:cNvPr id="4135" name="TextBox 47"/>
          <p:cNvSpPr txBox="1">
            <a:spLocks noChangeArrowheads="1"/>
          </p:cNvSpPr>
          <p:nvPr/>
        </p:nvSpPr>
        <p:spPr bwMode="auto">
          <a:xfrm rot="-190889">
            <a:off x="4346575" y="4795838"/>
            <a:ext cx="1038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Council Worksessions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smtClean="0">
              <a:solidFill>
                <a:prstClr val="black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2768600" y="4351338"/>
            <a:ext cx="1435100" cy="1306512"/>
          </a:xfrm>
          <a:prstGeom prst="star5">
            <a:avLst/>
          </a:prstGeom>
          <a:solidFill>
            <a:srgbClr val="FFFF00"/>
          </a:solidFill>
          <a:ln>
            <a:solidFill>
              <a:srgbClr val="8B9C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37" name="TextBox 50"/>
          <p:cNvSpPr txBox="1">
            <a:spLocks noChangeArrowheads="1"/>
          </p:cNvSpPr>
          <p:nvPr/>
        </p:nvSpPr>
        <p:spPr bwMode="auto">
          <a:xfrm>
            <a:off x="3097213" y="4884738"/>
            <a:ext cx="137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Adoption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32957" y="123679"/>
            <a:ext cx="4791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Process</a:t>
            </a:r>
          </a:p>
        </p:txBody>
      </p:sp>
    </p:spTree>
    <p:extLst>
      <p:ext uri="{BB962C8B-B14F-4D97-AF65-F5344CB8AC3E}">
        <p14:creationId xmlns:p14="http://schemas.microsoft.com/office/powerpoint/2010/main" val="411778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>
          <a:xfrm>
            <a:off x="6278563" y="1677988"/>
            <a:ext cx="1066800" cy="704850"/>
          </a:xfrm>
          <a:prstGeom prst="rect">
            <a:avLst/>
          </a:prstGeom>
          <a:solidFill>
            <a:schemeClr val="accent5">
              <a:lumMod val="60000"/>
              <a:lumOff val="40000"/>
              <a:alpha val="28000"/>
            </a:schemeClr>
          </a:solidFill>
          <a:ln>
            <a:solidFill>
              <a:schemeClr val="accent5">
                <a:lumMod val="75000"/>
                <a:alpha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Down Arrow 48"/>
          <p:cNvSpPr/>
          <p:nvPr/>
        </p:nvSpPr>
        <p:spPr>
          <a:xfrm rot="5137037">
            <a:off x="4214813" y="4435475"/>
            <a:ext cx="1100138" cy="1239837"/>
          </a:xfrm>
          <a:prstGeom prst="downArrow">
            <a:avLst/>
          </a:prstGeom>
          <a:solidFill>
            <a:schemeClr val="accent6">
              <a:alpha val="26000"/>
            </a:schemeClr>
          </a:solidFill>
          <a:ln>
            <a:solidFill>
              <a:schemeClr val="accent6">
                <a:shade val="50000"/>
                <a:alpha val="27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Down Arrow 43"/>
          <p:cNvSpPr/>
          <p:nvPr/>
        </p:nvSpPr>
        <p:spPr>
          <a:xfrm rot="4063652">
            <a:off x="6692107" y="4237831"/>
            <a:ext cx="1098550" cy="1316037"/>
          </a:xfrm>
          <a:prstGeom prst="downArrow">
            <a:avLst/>
          </a:prstGeom>
          <a:solidFill>
            <a:schemeClr val="accent3">
              <a:lumMod val="60000"/>
              <a:lumOff val="40000"/>
              <a:alpha val="27000"/>
            </a:schemeClr>
          </a:solidFill>
          <a:ln>
            <a:solidFill>
              <a:schemeClr val="accent3">
                <a:lumMod val="75000"/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816725" y="2203450"/>
            <a:ext cx="1235075" cy="1187450"/>
          </a:xfrm>
          <a:prstGeom prst="ellipse">
            <a:avLst/>
          </a:prstGeom>
          <a:solidFill>
            <a:schemeClr val="accent4">
              <a:lumMod val="60000"/>
              <a:lumOff val="40000"/>
              <a:alpha val="27000"/>
            </a:schemeClr>
          </a:solidFill>
          <a:ln>
            <a:solidFill>
              <a:schemeClr val="accent4">
                <a:lumMod val="75000"/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347913" y="80010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  <a:gd name="connsiteX2" fmla="*/ 0 w 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rot="1131833">
            <a:off x="1065213" y="1570038"/>
            <a:ext cx="785812" cy="401637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 rot="16837883">
            <a:off x="2959894" y="1402556"/>
            <a:ext cx="920750" cy="1049338"/>
          </a:xfrm>
          <a:prstGeom prst="downArrow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solidFill>
              <a:schemeClr val="accent2">
                <a:lumMod val="75000"/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6200" y="1066800"/>
            <a:ext cx="990600" cy="914400"/>
          </a:xfrm>
          <a:prstGeom prst="ellipse">
            <a:avLst/>
          </a:prstGeom>
          <a:solidFill>
            <a:srgbClr val="FFFF00">
              <a:alpha val="7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33" name="TextBox 7"/>
          <p:cNvSpPr txBox="1">
            <a:spLocks noChangeArrowheads="1"/>
          </p:cNvSpPr>
          <p:nvPr/>
        </p:nvSpPr>
        <p:spPr bwMode="auto">
          <a:xfrm>
            <a:off x="-30163" y="1182688"/>
            <a:ext cx="1219201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Community Visioning Workshops</a:t>
            </a:r>
          </a:p>
        </p:txBody>
      </p:sp>
      <p:sp>
        <p:nvSpPr>
          <p:cNvPr id="5134" name="TextBox 18"/>
          <p:cNvSpPr txBox="1">
            <a:spLocks noChangeArrowheads="1"/>
          </p:cNvSpPr>
          <p:nvPr/>
        </p:nvSpPr>
        <p:spPr bwMode="auto">
          <a:xfrm>
            <a:off x="55563" y="3049588"/>
            <a:ext cx="1219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Planning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Staff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Analyses</a:t>
            </a:r>
          </a:p>
        </p:txBody>
      </p:sp>
      <p:sp>
        <p:nvSpPr>
          <p:cNvPr id="5136" name="TextBox 20"/>
          <p:cNvSpPr txBox="1">
            <a:spLocks noChangeArrowheads="1"/>
          </p:cNvSpPr>
          <p:nvPr/>
        </p:nvSpPr>
        <p:spPr bwMode="auto">
          <a:xfrm>
            <a:off x="19050" y="217328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Stakeholder Meetings</a:t>
            </a:r>
          </a:p>
        </p:txBody>
      </p:sp>
      <p:sp>
        <p:nvSpPr>
          <p:cNvPr id="23" name="Right Arrow 22"/>
          <p:cNvSpPr/>
          <p:nvPr/>
        </p:nvSpPr>
        <p:spPr>
          <a:xfrm>
            <a:off x="1095375" y="2214563"/>
            <a:ext cx="785813" cy="401637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9943840">
            <a:off x="1139825" y="2832100"/>
            <a:ext cx="785813" cy="401638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1828800" y="1828800"/>
            <a:ext cx="1268413" cy="1220788"/>
          </a:xfrm>
          <a:prstGeom prst="ellipse">
            <a:avLst/>
          </a:prstGeom>
          <a:solidFill>
            <a:schemeClr val="accent6">
              <a:lumMod val="60000"/>
              <a:lumOff val="40000"/>
              <a:alpha val="25000"/>
            </a:schemeClr>
          </a:solidFill>
          <a:ln>
            <a:solidFill>
              <a:schemeClr val="accent6">
                <a:lumMod val="75000"/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40" name="TextBox 25"/>
          <p:cNvSpPr txBox="1">
            <a:spLocks noChangeArrowheads="1"/>
          </p:cNvSpPr>
          <p:nvPr/>
        </p:nvSpPr>
        <p:spPr bwMode="auto">
          <a:xfrm>
            <a:off x="1782763" y="2101850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Preliminary Recommendations</a:t>
            </a:r>
          </a:p>
        </p:txBody>
      </p:sp>
      <p:sp>
        <p:nvSpPr>
          <p:cNvPr id="27" name="Down Arrow 26"/>
          <p:cNvSpPr/>
          <p:nvPr/>
        </p:nvSpPr>
        <p:spPr>
          <a:xfrm rot="14919961">
            <a:off x="3057526" y="2163762"/>
            <a:ext cx="920750" cy="1095375"/>
          </a:xfrm>
          <a:prstGeom prst="downArrow">
            <a:avLst/>
          </a:prstGeom>
          <a:solidFill>
            <a:schemeClr val="accent2">
              <a:lumMod val="60000"/>
              <a:lumOff val="40000"/>
              <a:alpha val="28000"/>
            </a:schemeClr>
          </a:solidFill>
          <a:ln>
            <a:solidFill>
              <a:schemeClr val="accent2">
                <a:lumMod val="75000"/>
                <a:alpha val="33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42" name="TextBox 27"/>
          <p:cNvSpPr txBox="1">
            <a:spLocks noChangeArrowheads="1"/>
          </p:cNvSpPr>
          <p:nvPr/>
        </p:nvSpPr>
        <p:spPr bwMode="auto">
          <a:xfrm rot="482112">
            <a:off x="2933700" y="1693863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Community Feedback</a:t>
            </a:r>
          </a:p>
        </p:txBody>
      </p:sp>
      <p:sp>
        <p:nvSpPr>
          <p:cNvPr id="5143" name="TextBox 28"/>
          <p:cNvSpPr txBox="1">
            <a:spLocks noChangeArrowheads="1"/>
          </p:cNvSpPr>
          <p:nvPr/>
        </p:nvSpPr>
        <p:spPr bwMode="auto">
          <a:xfrm rot="-1187585">
            <a:off x="2943225" y="247173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Planning Board Guidance</a:t>
            </a:r>
          </a:p>
        </p:txBody>
      </p:sp>
      <p:sp>
        <p:nvSpPr>
          <p:cNvPr id="9" name="Rectangle 8"/>
          <p:cNvSpPr/>
          <p:nvPr/>
        </p:nvSpPr>
        <p:spPr>
          <a:xfrm>
            <a:off x="4021138" y="1851025"/>
            <a:ext cx="1066800" cy="704850"/>
          </a:xfrm>
          <a:prstGeom prst="rect">
            <a:avLst/>
          </a:prstGeom>
          <a:solidFill>
            <a:schemeClr val="accent5">
              <a:lumMod val="60000"/>
              <a:lumOff val="40000"/>
              <a:alpha val="28000"/>
            </a:schemeClr>
          </a:solidFill>
          <a:ln>
            <a:solidFill>
              <a:schemeClr val="accent5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45" name="TextBox 30"/>
          <p:cNvSpPr txBox="1">
            <a:spLocks noChangeArrowheads="1"/>
          </p:cNvSpPr>
          <p:nvPr/>
        </p:nvSpPr>
        <p:spPr bwMode="auto">
          <a:xfrm>
            <a:off x="4162425" y="2012950"/>
            <a:ext cx="137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Staff Draft</a:t>
            </a:r>
          </a:p>
        </p:txBody>
      </p:sp>
      <p:sp>
        <p:nvSpPr>
          <p:cNvPr id="34" name="Down Arrow 33"/>
          <p:cNvSpPr/>
          <p:nvPr/>
        </p:nvSpPr>
        <p:spPr>
          <a:xfrm rot="16922244">
            <a:off x="5159375" y="1144588"/>
            <a:ext cx="922337" cy="1055688"/>
          </a:xfrm>
          <a:prstGeom prst="downArrow">
            <a:avLst/>
          </a:prstGeom>
          <a:solidFill>
            <a:schemeClr val="accent2">
              <a:lumMod val="60000"/>
              <a:lumOff val="40000"/>
              <a:alpha val="27000"/>
            </a:schemeClr>
          </a:solidFill>
          <a:ln>
            <a:solidFill>
              <a:schemeClr val="accent2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Down Arrow 34"/>
          <p:cNvSpPr/>
          <p:nvPr/>
        </p:nvSpPr>
        <p:spPr>
          <a:xfrm rot="15214559">
            <a:off x="5316538" y="1927225"/>
            <a:ext cx="920750" cy="1149350"/>
          </a:xfrm>
          <a:prstGeom prst="downArrow">
            <a:avLst/>
          </a:prstGeom>
          <a:solidFill>
            <a:schemeClr val="accent2">
              <a:lumMod val="60000"/>
              <a:lumOff val="40000"/>
              <a:alpha val="28000"/>
            </a:schemeClr>
          </a:solidFill>
          <a:ln>
            <a:solidFill>
              <a:schemeClr val="accent2">
                <a:lumMod val="75000"/>
                <a:alpha val="2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48" name="TextBox 32"/>
          <p:cNvSpPr txBox="1">
            <a:spLocks noChangeArrowheads="1"/>
          </p:cNvSpPr>
          <p:nvPr/>
        </p:nvSpPr>
        <p:spPr bwMode="auto">
          <a:xfrm rot="-1053543">
            <a:off x="5165725" y="2295525"/>
            <a:ext cx="1204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Planning Board Guidance</a:t>
            </a:r>
          </a:p>
        </p:txBody>
      </p:sp>
      <p:sp>
        <p:nvSpPr>
          <p:cNvPr id="5149" name="TextBox 31"/>
          <p:cNvSpPr txBox="1">
            <a:spLocks noChangeArrowheads="1"/>
          </p:cNvSpPr>
          <p:nvPr/>
        </p:nvSpPr>
        <p:spPr bwMode="auto">
          <a:xfrm rot="712647">
            <a:off x="5081588" y="1427163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Community Feedback</a:t>
            </a:r>
          </a:p>
        </p:txBody>
      </p:sp>
      <p:sp>
        <p:nvSpPr>
          <p:cNvPr id="5150" name="TextBox 36"/>
          <p:cNvSpPr txBox="1">
            <a:spLocks noChangeArrowheads="1"/>
          </p:cNvSpPr>
          <p:nvPr/>
        </p:nvSpPr>
        <p:spPr bwMode="auto">
          <a:xfrm>
            <a:off x="6745288" y="2573338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Planning Board Hearing</a:t>
            </a:r>
          </a:p>
        </p:txBody>
      </p:sp>
      <p:sp>
        <p:nvSpPr>
          <p:cNvPr id="5151" name="TextBox 38"/>
          <p:cNvSpPr txBox="1">
            <a:spLocks noChangeArrowheads="1"/>
          </p:cNvSpPr>
          <p:nvPr/>
        </p:nvSpPr>
        <p:spPr bwMode="auto">
          <a:xfrm>
            <a:off x="6159500" y="1795463"/>
            <a:ext cx="1371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Public Hearing Draft</a:t>
            </a:r>
          </a:p>
        </p:txBody>
      </p:sp>
      <p:sp>
        <p:nvSpPr>
          <p:cNvPr id="40" name="Down Arrow 39"/>
          <p:cNvSpPr/>
          <p:nvPr/>
        </p:nvSpPr>
        <p:spPr>
          <a:xfrm rot="18967015">
            <a:off x="7500938" y="3125788"/>
            <a:ext cx="1100137" cy="1239837"/>
          </a:xfrm>
          <a:prstGeom prst="downArrow">
            <a:avLst/>
          </a:prstGeom>
          <a:solidFill>
            <a:schemeClr val="accent1">
              <a:alpha val="27000"/>
            </a:schemeClr>
          </a:solidFill>
          <a:ln>
            <a:solidFill>
              <a:schemeClr val="accent1">
                <a:shade val="50000"/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53" name="TextBox 40"/>
          <p:cNvSpPr txBox="1">
            <a:spLocks noChangeArrowheads="1"/>
          </p:cNvSpPr>
          <p:nvPr/>
        </p:nvSpPr>
        <p:spPr bwMode="auto">
          <a:xfrm rot="-1325092">
            <a:off x="7062788" y="4402138"/>
            <a:ext cx="1219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County Executive Review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smtClean="0">
              <a:solidFill>
                <a:prstClr val="black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951788" y="4229100"/>
            <a:ext cx="1108075" cy="887413"/>
          </a:xfrm>
          <a:prstGeom prst="rect">
            <a:avLst/>
          </a:prstGeom>
          <a:solidFill>
            <a:schemeClr val="accent5">
              <a:lumMod val="60000"/>
              <a:lumOff val="40000"/>
              <a:alpha val="27000"/>
            </a:schemeClr>
          </a:solidFill>
          <a:ln>
            <a:solidFill>
              <a:schemeClr val="accent5">
                <a:lumMod val="75000"/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55" name="TextBox 42"/>
          <p:cNvSpPr txBox="1">
            <a:spLocks noChangeArrowheads="1"/>
          </p:cNvSpPr>
          <p:nvPr/>
        </p:nvSpPr>
        <p:spPr bwMode="auto">
          <a:xfrm>
            <a:off x="7954963" y="4411663"/>
            <a:ext cx="1095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Planning Board Draft</a:t>
            </a:r>
          </a:p>
        </p:txBody>
      </p:sp>
      <p:sp>
        <p:nvSpPr>
          <p:cNvPr id="5156" name="TextBox 44"/>
          <p:cNvSpPr txBox="1">
            <a:spLocks noChangeArrowheads="1"/>
          </p:cNvSpPr>
          <p:nvPr/>
        </p:nvSpPr>
        <p:spPr bwMode="auto">
          <a:xfrm rot="2829314">
            <a:off x="7387432" y="3471068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Planning Board Worksessions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smtClean="0">
              <a:solidFill>
                <a:prstClr val="black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402263" y="4459288"/>
            <a:ext cx="1311275" cy="1216025"/>
          </a:xfrm>
          <a:prstGeom prst="ellipse">
            <a:avLst/>
          </a:prstGeom>
          <a:solidFill>
            <a:schemeClr val="accent4">
              <a:lumMod val="60000"/>
              <a:lumOff val="40000"/>
              <a:alpha val="27000"/>
            </a:schemeClr>
          </a:solidFill>
          <a:ln>
            <a:solidFill>
              <a:schemeClr val="accent4">
                <a:lumMod val="75000"/>
                <a:alpha val="2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58" name="TextBox 46"/>
          <p:cNvSpPr txBox="1">
            <a:spLocks noChangeArrowheads="1"/>
          </p:cNvSpPr>
          <p:nvPr/>
        </p:nvSpPr>
        <p:spPr bwMode="auto">
          <a:xfrm>
            <a:off x="5378450" y="4816475"/>
            <a:ext cx="1371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County Council Hearing</a:t>
            </a:r>
          </a:p>
        </p:txBody>
      </p:sp>
      <p:sp>
        <p:nvSpPr>
          <p:cNvPr id="5159" name="TextBox 47"/>
          <p:cNvSpPr txBox="1">
            <a:spLocks noChangeArrowheads="1"/>
          </p:cNvSpPr>
          <p:nvPr/>
        </p:nvSpPr>
        <p:spPr bwMode="auto">
          <a:xfrm rot="-190889">
            <a:off x="4346575" y="4795838"/>
            <a:ext cx="1038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Council Worksessions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200" smtClean="0">
              <a:solidFill>
                <a:prstClr val="black"/>
              </a:solidFill>
            </a:endParaRPr>
          </a:p>
        </p:txBody>
      </p:sp>
      <p:sp>
        <p:nvSpPr>
          <p:cNvPr id="11" name="5-Point Star 10"/>
          <p:cNvSpPr/>
          <p:nvPr/>
        </p:nvSpPr>
        <p:spPr>
          <a:xfrm>
            <a:off x="2768600" y="4351338"/>
            <a:ext cx="1435100" cy="1306512"/>
          </a:xfrm>
          <a:prstGeom prst="star5">
            <a:avLst/>
          </a:prstGeom>
          <a:solidFill>
            <a:srgbClr val="FFFF00">
              <a:alpha val="27000"/>
            </a:srgbClr>
          </a:solidFill>
          <a:ln>
            <a:solidFill>
              <a:srgbClr val="8B9C26">
                <a:alpha val="2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61" name="TextBox 50"/>
          <p:cNvSpPr txBox="1">
            <a:spLocks noChangeArrowheads="1"/>
          </p:cNvSpPr>
          <p:nvPr/>
        </p:nvSpPr>
        <p:spPr bwMode="auto">
          <a:xfrm>
            <a:off x="3097213" y="4884738"/>
            <a:ext cx="1371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200" smtClean="0">
                <a:solidFill>
                  <a:prstClr val="black"/>
                </a:solidFill>
              </a:rPr>
              <a:t>Adoption</a:t>
            </a:r>
          </a:p>
        </p:txBody>
      </p:sp>
      <p:sp>
        <p:nvSpPr>
          <p:cNvPr id="45" name="Oval 44"/>
          <p:cNvSpPr/>
          <p:nvPr/>
        </p:nvSpPr>
        <p:spPr>
          <a:xfrm>
            <a:off x="100897" y="1981994"/>
            <a:ext cx="990600" cy="914400"/>
          </a:xfrm>
          <a:prstGeom prst="ellipse">
            <a:avLst/>
          </a:prstGeom>
          <a:solidFill>
            <a:srgbClr val="FFFF00">
              <a:alpha val="7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133350" y="2935730"/>
            <a:ext cx="990600" cy="914400"/>
          </a:xfrm>
          <a:prstGeom prst="ellipse">
            <a:avLst/>
          </a:prstGeom>
          <a:solidFill>
            <a:srgbClr val="FFFF00">
              <a:alpha val="78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TextBox 20"/>
          <p:cNvSpPr txBox="1">
            <a:spLocks noChangeArrowheads="1"/>
          </p:cNvSpPr>
          <p:nvPr/>
        </p:nvSpPr>
        <p:spPr bwMode="auto">
          <a:xfrm>
            <a:off x="0" y="217328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Stakeholder Meetings</a:t>
            </a:r>
          </a:p>
        </p:txBody>
      </p:sp>
      <p:sp>
        <p:nvSpPr>
          <p:cNvPr id="50" name="TextBox 20"/>
          <p:cNvSpPr txBox="1">
            <a:spLocks noChangeArrowheads="1"/>
          </p:cNvSpPr>
          <p:nvPr/>
        </p:nvSpPr>
        <p:spPr bwMode="auto">
          <a:xfrm>
            <a:off x="14720" y="3148026"/>
            <a:ext cx="12192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Planning Staff</a:t>
            </a:r>
            <a:r>
              <a:rPr kumimoji="0" lang="en-US" altLang="en-US" sz="1200" b="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Analysis</a:t>
            </a:r>
            <a:endParaRPr kumimoji="0" lang="en-US" altLang="en-US" sz="12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3474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5" grpId="0" animBg="1"/>
      <p:bldP spid="4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 txBox="1">
            <a:spLocks/>
          </p:cNvSpPr>
          <p:nvPr/>
        </p:nvSpPr>
        <p:spPr>
          <a:xfrm>
            <a:off x="8490889" y="6538566"/>
            <a:ext cx="491305" cy="2908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9" t="5488" r="58126" b="9750"/>
          <a:stretch/>
        </p:blipFill>
        <p:spPr bwMode="auto">
          <a:xfrm rot="340281">
            <a:off x="4891600" y="3374309"/>
            <a:ext cx="2925422" cy="2254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2175" y="981176"/>
            <a:ext cx="817871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7/19/12: Scope of Work Approved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5/6/14: Relaunch Meeting, Briefing Book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June 2014: Monday Matters Series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7/15/14: Community Workshop #1</a:t>
            </a:r>
          </a:p>
          <a:p>
            <a:endParaRPr lang="en-US" sz="40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3"/>
          <a:stretch/>
        </p:blipFill>
        <p:spPr bwMode="auto">
          <a:xfrm>
            <a:off x="2095501" y="2884128"/>
            <a:ext cx="2443706" cy="348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2175" y="257020"/>
            <a:ext cx="7344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Outreach - Where We’ve Been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99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 txBox="1">
            <a:spLocks/>
          </p:cNvSpPr>
          <p:nvPr/>
        </p:nvSpPr>
        <p:spPr>
          <a:xfrm>
            <a:off x="8490889" y="6538566"/>
            <a:ext cx="491305" cy="2908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175" y="981176"/>
            <a:ext cx="817871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Late July/early August: Brookville Road area Business Breakfasts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8/5/14: National Night Out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Fall 2014: Community Workshops #2 &amp; #</a:t>
            </a:r>
            <a:r>
              <a:rPr lang="en-US" sz="2800" dirty="0" smtClean="0"/>
              <a:t>3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800" dirty="0" smtClean="0"/>
              <a:t>Civic Groups &amp; Community Events</a:t>
            </a:r>
            <a:endParaRPr lang="en-US" sz="2800" dirty="0" smtClean="0"/>
          </a:p>
          <a:p>
            <a:endParaRPr lang="en-US" sz="4000" dirty="0">
              <a:solidFill>
                <a:prstClr val="whit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532" y="3305931"/>
            <a:ext cx="3867917" cy="25648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3572612"/>
            <a:ext cx="3718560" cy="24658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0716" y="273290"/>
            <a:ext cx="61705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Outreach - Next Steps</a:t>
            </a:r>
            <a:endParaRPr lang="en-US" sz="4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7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 txBox="1">
            <a:spLocks/>
          </p:cNvSpPr>
          <p:nvPr/>
        </p:nvSpPr>
        <p:spPr>
          <a:xfrm>
            <a:off x="8490889" y="6538566"/>
            <a:ext cx="491305" cy="2908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968" y="200063"/>
            <a:ext cx="800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Workshop #1 – Tonight’s </a:t>
            </a:r>
            <a:r>
              <a:rPr lang="en-US" sz="4000" dirty="0" smtClean="0">
                <a:solidFill>
                  <a:srgbClr val="7030A0"/>
                </a:solidFill>
              </a:rPr>
              <a:t>Purpose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9864" y="1258967"/>
            <a:ext cx="78079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Objective:</a:t>
            </a:r>
            <a:r>
              <a:rPr lang="en-US" sz="3200" dirty="0" smtClean="0"/>
              <a:t> Further discuss existing conditions, opportunities, and constraints within the Sector Plan area.  </a:t>
            </a:r>
          </a:p>
          <a:p>
            <a:endParaRPr lang="en-US" sz="3200" dirty="0"/>
          </a:p>
          <a:p>
            <a:r>
              <a:rPr lang="en-US" sz="3200" dirty="0" smtClean="0">
                <a:solidFill>
                  <a:schemeClr val="bg1"/>
                </a:solidFill>
              </a:rPr>
              <a:t>Goal: </a:t>
            </a:r>
            <a:r>
              <a:rPr lang="en-US" sz="3200" dirty="0" smtClean="0"/>
              <a:t>Understand issues that exist today in order to make informed decisions about the future.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7822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 txBox="1">
            <a:spLocks/>
          </p:cNvSpPr>
          <p:nvPr/>
        </p:nvSpPr>
        <p:spPr>
          <a:xfrm>
            <a:off x="8490889" y="6538566"/>
            <a:ext cx="491305" cy="2908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968" y="200063"/>
            <a:ext cx="800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Breakout Groups - Instructions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96" b="8127"/>
          <a:stretch/>
        </p:blipFill>
        <p:spPr bwMode="auto">
          <a:xfrm>
            <a:off x="293968" y="830580"/>
            <a:ext cx="7267800" cy="5448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960" y="2082062"/>
            <a:ext cx="1889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rush Script Std" pitchFamily="66" charset="0"/>
              </a:rPr>
              <a:t>Friendly </a:t>
            </a:r>
            <a:r>
              <a:rPr lang="en-US" sz="1400" dirty="0" smtClean="0">
                <a:solidFill>
                  <a:schemeClr val="bg1"/>
                </a:solidFill>
                <a:latin typeface="Brush Script Std" pitchFamily="66" charset="0"/>
              </a:rPr>
              <a:t>neighbors &amp; sense of community</a:t>
            </a:r>
            <a:endParaRPr lang="en-US" sz="1400" dirty="0">
              <a:solidFill>
                <a:schemeClr val="bg1"/>
              </a:solidFill>
              <a:latin typeface="Brush Script Std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20340" y="2082062"/>
            <a:ext cx="204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Boopee" panose="02000506020000020003" pitchFamily="2" charset="0"/>
              </a:rPr>
              <a:t>Missing sidewalk sections on Brookville Rd</a:t>
            </a:r>
            <a:endParaRPr lang="en-US" sz="1400" dirty="0">
              <a:solidFill>
                <a:schemeClr val="bg1"/>
              </a:solidFill>
              <a:latin typeface="Boopee" panose="02000506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37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5" y="1166294"/>
            <a:ext cx="8645106" cy="504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Slide Number Placeholder 5"/>
          <p:cNvSpPr txBox="1">
            <a:spLocks/>
          </p:cNvSpPr>
          <p:nvPr/>
        </p:nvSpPr>
        <p:spPr>
          <a:xfrm>
            <a:off x="8490889" y="6538566"/>
            <a:ext cx="491305" cy="2908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3968" y="200063"/>
            <a:ext cx="80016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Breakout Groups - Instructions</a:t>
            </a:r>
            <a:endParaRPr lang="en-US" sz="4000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2" t="9161" r="81913" b="79488"/>
          <a:stretch/>
        </p:blipFill>
        <p:spPr bwMode="auto">
          <a:xfrm>
            <a:off x="4806931" y="4472523"/>
            <a:ext cx="420390" cy="428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2" t="9276" r="6402" b="85510"/>
          <a:stretch/>
        </p:blipFill>
        <p:spPr bwMode="auto">
          <a:xfrm rot="18151917">
            <a:off x="3925952" y="3480141"/>
            <a:ext cx="1122155" cy="186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9" t="71283" r="34869" b="18238"/>
          <a:stretch/>
        </p:blipFill>
        <p:spPr bwMode="auto">
          <a:xfrm>
            <a:off x="5038612" y="2546584"/>
            <a:ext cx="377418" cy="39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0" t="56556" r="82071" b="32396"/>
          <a:stretch/>
        </p:blipFill>
        <p:spPr bwMode="auto">
          <a:xfrm>
            <a:off x="7298810" y="5175484"/>
            <a:ext cx="464821" cy="461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reeform 1"/>
          <p:cNvSpPr/>
          <p:nvPr/>
        </p:nvSpPr>
        <p:spPr>
          <a:xfrm>
            <a:off x="2712720" y="3611880"/>
            <a:ext cx="1508760" cy="1348740"/>
          </a:xfrm>
          <a:custGeom>
            <a:avLst/>
            <a:gdLst>
              <a:gd name="connsiteX0" fmla="*/ 609600 w 1508760"/>
              <a:gd name="connsiteY0" fmla="*/ 0 h 1348740"/>
              <a:gd name="connsiteX1" fmla="*/ 1005840 w 1508760"/>
              <a:gd name="connsiteY1" fmla="*/ 99060 h 1348740"/>
              <a:gd name="connsiteX2" fmla="*/ 1143000 w 1508760"/>
              <a:gd name="connsiteY2" fmla="*/ 83820 h 1348740"/>
              <a:gd name="connsiteX3" fmla="*/ 1508760 w 1508760"/>
              <a:gd name="connsiteY3" fmla="*/ 182880 h 1348740"/>
              <a:gd name="connsiteX4" fmla="*/ 1021080 w 1508760"/>
              <a:gd name="connsiteY4" fmla="*/ 1043940 h 1348740"/>
              <a:gd name="connsiteX5" fmla="*/ 853440 w 1508760"/>
              <a:gd name="connsiteY5" fmla="*/ 1303020 h 1348740"/>
              <a:gd name="connsiteX6" fmla="*/ 563880 w 1508760"/>
              <a:gd name="connsiteY6" fmla="*/ 1348740 h 1348740"/>
              <a:gd name="connsiteX7" fmla="*/ 7620 w 1508760"/>
              <a:gd name="connsiteY7" fmla="*/ 1310640 h 1348740"/>
              <a:gd name="connsiteX8" fmla="*/ 0 w 1508760"/>
              <a:gd name="connsiteY8" fmla="*/ 1036320 h 1348740"/>
              <a:gd name="connsiteX9" fmla="*/ 53340 w 1508760"/>
              <a:gd name="connsiteY9" fmla="*/ 883920 h 1348740"/>
              <a:gd name="connsiteX10" fmla="*/ 228600 w 1508760"/>
              <a:gd name="connsiteY10" fmla="*/ 792480 h 1348740"/>
              <a:gd name="connsiteX11" fmla="*/ 320040 w 1508760"/>
              <a:gd name="connsiteY11" fmla="*/ 685800 h 1348740"/>
              <a:gd name="connsiteX12" fmla="*/ 350520 w 1508760"/>
              <a:gd name="connsiteY12" fmla="*/ 487680 h 1348740"/>
              <a:gd name="connsiteX13" fmla="*/ 304800 w 1508760"/>
              <a:gd name="connsiteY13" fmla="*/ 320040 h 1348740"/>
              <a:gd name="connsiteX14" fmla="*/ 342900 w 1508760"/>
              <a:gd name="connsiteY14" fmla="*/ 167640 h 1348740"/>
              <a:gd name="connsiteX15" fmla="*/ 579120 w 1508760"/>
              <a:gd name="connsiteY15" fmla="*/ 167640 h 1348740"/>
              <a:gd name="connsiteX16" fmla="*/ 609600 w 1508760"/>
              <a:gd name="connsiteY16" fmla="*/ 0 h 134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08760" h="1348740">
                <a:moveTo>
                  <a:pt x="609600" y="0"/>
                </a:moveTo>
                <a:lnTo>
                  <a:pt x="1005840" y="99060"/>
                </a:lnTo>
                <a:lnTo>
                  <a:pt x="1143000" y="83820"/>
                </a:lnTo>
                <a:lnTo>
                  <a:pt x="1508760" y="182880"/>
                </a:lnTo>
                <a:lnTo>
                  <a:pt x="1021080" y="1043940"/>
                </a:lnTo>
                <a:lnTo>
                  <a:pt x="853440" y="1303020"/>
                </a:lnTo>
                <a:lnTo>
                  <a:pt x="563880" y="1348740"/>
                </a:lnTo>
                <a:lnTo>
                  <a:pt x="7620" y="1310640"/>
                </a:lnTo>
                <a:lnTo>
                  <a:pt x="0" y="1036320"/>
                </a:lnTo>
                <a:lnTo>
                  <a:pt x="53340" y="883920"/>
                </a:lnTo>
                <a:lnTo>
                  <a:pt x="228600" y="792480"/>
                </a:lnTo>
                <a:lnTo>
                  <a:pt x="320040" y="685800"/>
                </a:lnTo>
                <a:lnTo>
                  <a:pt x="350520" y="487680"/>
                </a:lnTo>
                <a:lnTo>
                  <a:pt x="304800" y="320040"/>
                </a:lnTo>
                <a:lnTo>
                  <a:pt x="342900" y="167640"/>
                </a:lnTo>
                <a:lnTo>
                  <a:pt x="579120" y="167640"/>
                </a:lnTo>
                <a:lnTo>
                  <a:pt x="609600" y="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082540" y="4701540"/>
            <a:ext cx="1181100" cy="510540"/>
          </a:xfrm>
          <a:custGeom>
            <a:avLst/>
            <a:gdLst>
              <a:gd name="connsiteX0" fmla="*/ 1181100 w 1181100"/>
              <a:gd name="connsiteY0" fmla="*/ 220980 h 510540"/>
              <a:gd name="connsiteX1" fmla="*/ 739140 w 1181100"/>
              <a:gd name="connsiteY1" fmla="*/ 510540 h 510540"/>
              <a:gd name="connsiteX2" fmla="*/ 487680 w 1181100"/>
              <a:gd name="connsiteY2" fmla="*/ 434340 h 510540"/>
              <a:gd name="connsiteX3" fmla="*/ 464820 w 1181100"/>
              <a:gd name="connsiteY3" fmla="*/ 243840 h 510540"/>
              <a:gd name="connsiteX4" fmla="*/ 190500 w 1181100"/>
              <a:gd name="connsiteY4" fmla="*/ 121920 h 510540"/>
              <a:gd name="connsiteX5" fmla="*/ 0 w 1181100"/>
              <a:gd name="connsiteY5" fmla="*/ 0 h 51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1100" h="510540">
                <a:moveTo>
                  <a:pt x="1181100" y="220980"/>
                </a:moveTo>
                <a:lnTo>
                  <a:pt x="739140" y="510540"/>
                </a:lnTo>
                <a:lnTo>
                  <a:pt x="487680" y="434340"/>
                </a:lnTo>
                <a:lnTo>
                  <a:pt x="464820" y="243840"/>
                </a:lnTo>
                <a:lnTo>
                  <a:pt x="190500" y="121920"/>
                </a:lnTo>
                <a:lnTo>
                  <a:pt x="0" y="0"/>
                </a:lnTo>
              </a:path>
            </a:pathLst>
          </a:cu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416030" y="4967823"/>
            <a:ext cx="13296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Walk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57480" y="1851660"/>
            <a:ext cx="16916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Playing soccer on Wed. </a:t>
            </a:r>
          </a:p>
          <a:p>
            <a:r>
              <a:rPr lang="en-US" sz="1050" dirty="0" smtClean="0">
                <a:solidFill>
                  <a:schemeClr val="bg1"/>
                </a:solidFill>
                <a:latin typeface="Freestyle Script" panose="030804020302050B0404" pitchFamily="66" charset="0"/>
              </a:rPr>
              <a:t>nights</a:t>
            </a:r>
            <a:endParaRPr lang="en-US" sz="1050" dirty="0">
              <a:solidFill>
                <a:schemeClr val="bg1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44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 txBox="1">
            <a:spLocks/>
          </p:cNvSpPr>
          <p:nvPr/>
        </p:nvSpPr>
        <p:spPr>
          <a:xfrm>
            <a:off x="8490889" y="6538566"/>
            <a:ext cx="491305" cy="2908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3880" y="0"/>
            <a:ext cx="72085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7030A0"/>
                </a:solidFill>
              </a:rPr>
              <a:t>#greaterLP</a:t>
            </a:r>
            <a:endParaRPr lang="en-US" sz="66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" y="4248329"/>
            <a:ext cx="694944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Connect with us via:</a:t>
            </a:r>
          </a:p>
          <a:p>
            <a:pPr algn="ctr"/>
            <a:r>
              <a:rPr lang="en-US" sz="2400" dirty="0" smtClean="0"/>
              <a:t>Twitter - @greaterLP</a:t>
            </a:r>
          </a:p>
          <a:p>
            <a:pPr algn="ctr"/>
            <a:r>
              <a:rPr lang="en-US" sz="2400" dirty="0" smtClean="0"/>
              <a:t>Email – </a:t>
            </a:r>
            <a:r>
              <a:rPr lang="en-US" sz="3200" dirty="0" smtClean="0">
                <a:solidFill>
                  <a:srgbClr val="7030A0"/>
                </a:solidFill>
              </a:rPr>
              <a:t>greaterlp@montgomeryplanning.org 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7220" y="1443276"/>
            <a:ext cx="715518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Proposed Methods 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Public meetings 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Workshops and Focus Groups 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Forums 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Social Media 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Community Events 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6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81" y="3410962"/>
            <a:ext cx="3896995" cy="227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2594">
            <a:off x="5266350" y="1236591"/>
            <a:ext cx="2997523" cy="1998348"/>
          </a:xfrm>
          <a:prstGeom prst="rect">
            <a:avLst/>
          </a:prstGeom>
        </p:spPr>
      </p:pic>
      <p:sp>
        <p:nvSpPr>
          <p:cNvPr id="17" name="Slide Number Placeholder 5"/>
          <p:cNvSpPr txBox="1">
            <a:spLocks/>
          </p:cNvSpPr>
          <p:nvPr/>
        </p:nvSpPr>
        <p:spPr>
          <a:xfrm>
            <a:off x="8490889" y="6538566"/>
            <a:ext cx="491305" cy="2908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957" y="209697"/>
            <a:ext cx="4791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Tonight’s Format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957" y="978145"/>
            <a:ext cx="43886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3200" dirty="0" smtClean="0"/>
              <a:t>Trivia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Presentation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Breakout Groups</a:t>
            </a:r>
          </a:p>
          <a:p>
            <a:pPr marL="514350" indent="-514350">
              <a:buAutoNum type="arabicParenR"/>
            </a:pPr>
            <a:r>
              <a:rPr lang="en-US" sz="3200" dirty="0" smtClean="0"/>
              <a:t>Report Out</a:t>
            </a:r>
          </a:p>
        </p:txBody>
      </p:sp>
      <p:sp>
        <p:nvSpPr>
          <p:cNvPr id="19" name="TextBox 18"/>
          <p:cNvSpPr txBox="1"/>
          <p:nvPr/>
        </p:nvSpPr>
        <p:spPr>
          <a:xfrm rot="21444612">
            <a:off x="6544805" y="5500006"/>
            <a:ext cx="173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Rockwell Extra Bold" panose="02060903040505020403" pitchFamily="18" charset="0"/>
              </a:rPr>
              <a:t>#GreaterLP</a:t>
            </a:r>
            <a:endParaRPr lang="en-US" dirty="0">
              <a:solidFill>
                <a:srgbClr val="FFFF00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020" y="3161741"/>
            <a:ext cx="3065739" cy="229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7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 txBox="1">
            <a:spLocks/>
          </p:cNvSpPr>
          <p:nvPr/>
        </p:nvSpPr>
        <p:spPr>
          <a:xfrm>
            <a:off x="8490889" y="6538566"/>
            <a:ext cx="491305" cy="2908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957" y="209697"/>
            <a:ext cx="4791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Trivia Question #1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96" y="1199125"/>
            <a:ext cx="74448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How was </a:t>
            </a:r>
            <a:r>
              <a:rPr lang="en-US" sz="3200" dirty="0" err="1" smtClean="0"/>
              <a:t>Lyttonsville</a:t>
            </a:r>
            <a:r>
              <a:rPr lang="en-US" sz="3200" dirty="0" smtClean="0"/>
              <a:t> spelled on the 1901 record plat?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376" y="3302244"/>
            <a:ext cx="74448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Answer: </a:t>
            </a:r>
          </a:p>
          <a:p>
            <a:r>
              <a:rPr lang="en-US" sz="3200" dirty="0" err="1" smtClean="0"/>
              <a:t>Littonville</a:t>
            </a:r>
            <a:endParaRPr lang="en-US" sz="3200" dirty="0" smtClean="0"/>
          </a:p>
        </p:txBody>
      </p:sp>
      <p:pic>
        <p:nvPicPr>
          <p:cNvPr id="1026" name="Picture 2" descr="C:\Users\erin.grayson\Desktop\dsl07845-1.t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91086"/>
            <a:ext cx="4358640" cy="416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 txBox="1">
            <a:spLocks/>
          </p:cNvSpPr>
          <p:nvPr/>
        </p:nvSpPr>
        <p:spPr>
          <a:xfrm>
            <a:off x="8490889" y="6538566"/>
            <a:ext cx="491305" cy="2908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957" y="209697"/>
            <a:ext cx="4791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Trivia Question #2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9957" y="1442964"/>
            <a:ext cx="7444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is a </a:t>
            </a:r>
            <a:r>
              <a:rPr lang="en-US" sz="3200" dirty="0" err="1" smtClean="0"/>
              <a:t>sharrow</a:t>
            </a:r>
            <a:r>
              <a:rPr lang="en-US" sz="3200" dirty="0" smtClean="0"/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 rot="21444612">
            <a:off x="6544805" y="5500006"/>
            <a:ext cx="173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Rockwell Extra Bold" panose="02060903040505020403" pitchFamily="18" charset="0"/>
              </a:rPr>
              <a:t>#GreaterLP</a:t>
            </a:r>
            <a:endParaRPr lang="en-US" dirty="0">
              <a:solidFill>
                <a:srgbClr val="FFFF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377" y="2610518"/>
            <a:ext cx="51895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Answer: 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term </a:t>
            </a:r>
            <a:r>
              <a:rPr lang="en-US" sz="2400" dirty="0" err="1"/>
              <a:t>sharrow</a:t>
            </a:r>
            <a:r>
              <a:rPr lang="en-US" sz="2400" dirty="0"/>
              <a:t> comes from an abbreviated version of ‘shared-lane arrow.’ The white street symbols tell bicyclists where they should ride on the road. The symbols also indicate to </a:t>
            </a:r>
            <a:r>
              <a:rPr lang="en-US" sz="2400" dirty="0" smtClean="0"/>
              <a:t>drivers they are </a:t>
            </a:r>
            <a:r>
              <a:rPr lang="en-US" sz="2400" dirty="0"/>
              <a:t>in a popular bicyclist area and should drive with caution.</a:t>
            </a:r>
            <a:endParaRPr lang="en-US" sz="2400" dirty="0" smtClean="0"/>
          </a:p>
        </p:txBody>
      </p:sp>
      <p:pic>
        <p:nvPicPr>
          <p:cNvPr id="5122" name="Picture 2" descr="http://alt.coxnewsweb.com/shared-blogs/austin/cycling/upload/2009/02/an_interesting_project_from_bi/sharr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984" y="1323872"/>
            <a:ext cx="2415235" cy="2605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83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 txBox="1">
            <a:spLocks/>
          </p:cNvSpPr>
          <p:nvPr/>
        </p:nvSpPr>
        <p:spPr>
          <a:xfrm>
            <a:off x="8490889" y="6538566"/>
            <a:ext cx="491305" cy="2908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957" y="209697"/>
            <a:ext cx="4791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Trivia Question #3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16" y="1199125"/>
            <a:ext cx="74448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When did the County begin planning for the Purple Line?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376" y="3302245"/>
            <a:ext cx="7444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Answer: </a:t>
            </a:r>
          </a:p>
          <a:p>
            <a:r>
              <a:rPr lang="en-US" sz="3200" dirty="0" smtClean="0">
                <a:solidFill>
                  <a:prstClr val="white"/>
                </a:solidFill>
              </a:rPr>
              <a:t>1986 (Georgetown </a:t>
            </a:r>
          </a:p>
          <a:p>
            <a:r>
              <a:rPr lang="en-US" sz="3200" dirty="0" smtClean="0">
                <a:solidFill>
                  <a:prstClr val="white"/>
                </a:solidFill>
              </a:rPr>
              <a:t>Branch Master Plan)</a:t>
            </a:r>
          </a:p>
        </p:txBody>
      </p:sp>
      <p:pic>
        <p:nvPicPr>
          <p:cNvPr id="10" name="Picture 6" descr="http://www.silverspringtrails.org/images/GeorgetownJun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979" y="2271478"/>
            <a:ext cx="4286250" cy="31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9745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 txBox="1">
            <a:spLocks/>
          </p:cNvSpPr>
          <p:nvPr/>
        </p:nvSpPr>
        <p:spPr>
          <a:xfrm>
            <a:off x="8490889" y="6538566"/>
            <a:ext cx="491305" cy="2908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957" y="209697"/>
            <a:ext cx="4791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Trivia Question #4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16" y="1199125"/>
            <a:ext cx="74448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How many businesses are located within the Greater </a:t>
            </a:r>
            <a:r>
              <a:rPr lang="en-US" sz="3200" dirty="0" err="1" smtClean="0">
                <a:solidFill>
                  <a:prstClr val="white"/>
                </a:solidFill>
              </a:rPr>
              <a:t>Lyttonsville</a:t>
            </a:r>
            <a:r>
              <a:rPr lang="en-US" sz="3200" dirty="0" smtClean="0">
                <a:solidFill>
                  <a:prstClr val="white"/>
                </a:solidFill>
              </a:rPr>
              <a:t> Sector Plan area?</a:t>
            </a:r>
          </a:p>
        </p:txBody>
      </p:sp>
      <p:sp>
        <p:nvSpPr>
          <p:cNvPr id="19" name="TextBox 18"/>
          <p:cNvSpPr txBox="1"/>
          <p:nvPr/>
        </p:nvSpPr>
        <p:spPr>
          <a:xfrm rot="21444612">
            <a:off x="6544805" y="5500006"/>
            <a:ext cx="1732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Rockwell Extra Bold" panose="02060903040505020403" pitchFamily="18" charset="0"/>
              </a:rPr>
              <a:t>#GreaterLP</a:t>
            </a:r>
            <a:endParaRPr lang="en-US" dirty="0">
              <a:solidFill>
                <a:srgbClr val="FFFF00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356" y="3312650"/>
            <a:ext cx="7444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Answer: </a:t>
            </a:r>
          </a:p>
          <a:p>
            <a:r>
              <a:rPr lang="en-US" sz="3200" dirty="0" smtClean="0">
                <a:solidFill>
                  <a:prstClr val="white"/>
                </a:solidFill>
              </a:rPr>
              <a:t>Approximately 475</a:t>
            </a:r>
            <a:endParaRPr lang="en-US" sz="3200" dirty="0" smtClean="0">
              <a:solidFill>
                <a:prstClr val="white"/>
              </a:solidFill>
            </a:endParaRPr>
          </a:p>
          <a:p>
            <a:r>
              <a:rPr lang="en-US" sz="3200" dirty="0" smtClean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16" y="2415639"/>
            <a:ext cx="4672973" cy="309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8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 txBox="1">
            <a:spLocks/>
          </p:cNvSpPr>
          <p:nvPr/>
        </p:nvSpPr>
        <p:spPr>
          <a:xfrm>
            <a:off x="8490889" y="6538566"/>
            <a:ext cx="491305" cy="2908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9957" y="209697"/>
            <a:ext cx="4791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Trivia Question #5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1416" y="1199125"/>
            <a:ext cx="74448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What is the tallest building within the Greater </a:t>
            </a:r>
            <a:r>
              <a:rPr lang="en-US" sz="3200" dirty="0" err="1" smtClean="0">
                <a:solidFill>
                  <a:prstClr val="white"/>
                </a:solidFill>
              </a:rPr>
              <a:t>Lyttonsville</a:t>
            </a:r>
            <a:r>
              <a:rPr lang="en-US" sz="3200" dirty="0" smtClean="0">
                <a:solidFill>
                  <a:prstClr val="white"/>
                </a:solidFill>
              </a:rPr>
              <a:t> Sector Plan boundary?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477" y="3302245"/>
            <a:ext cx="7444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prstClr val="white"/>
                </a:solidFill>
              </a:rPr>
              <a:t>Answer: </a:t>
            </a:r>
          </a:p>
          <a:p>
            <a:r>
              <a:rPr lang="en-US" sz="3200" dirty="0" err="1" smtClean="0">
                <a:solidFill>
                  <a:prstClr val="white"/>
                </a:solidFill>
              </a:rPr>
              <a:t>Claridge</a:t>
            </a:r>
            <a:r>
              <a:rPr lang="en-US" sz="3200" dirty="0" smtClean="0">
                <a:solidFill>
                  <a:prstClr val="white"/>
                </a:solidFill>
              </a:rPr>
              <a:t> House </a:t>
            </a:r>
          </a:p>
          <a:p>
            <a:r>
              <a:rPr lang="en-US" sz="3200" dirty="0" smtClean="0">
                <a:solidFill>
                  <a:prstClr val="white"/>
                </a:solidFill>
              </a:rPr>
              <a:t>2445 </a:t>
            </a:r>
            <a:r>
              <a:rPr lang="en-US" sz="3200" dirty="0" err="1" smtClean="0">
                <a:solidFill>
                  <a:prstClr val="white"/>
                </a:solidFill>
              </a:rPr>
              <a:t>Lyttonsville</a:t>
            </a:r>
            <a:r>
              <a:rPr lang="en-US" sz="3200" dirty="0" smtClean="0">
                <a:solidFill>
                  <a:prstClr val="white"/>
                </a:solidFill>
              </a:rPr>
              <a:t> Rd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05"/>
          <a:stretch/>
        </p:blipFill>
        <p:spPr>
          <a:xfrm>
            <a:off x="3962400" y="2352353"/>
            <a:ext cx="4471429" cy="373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8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 txBox="1">
            <a:spLocks/>
          </p:cNvSpPr>
          <p:nvPr/>
        </p:nvSpPr>
        <p:spPr>
          <a:xfrm>
            <a:off x="8490889" y="6538566"/>
            <a:ext cx="491305" cy="2908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716" y="76807"/>
            <a:ext cx="8090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M-NCPPC Greater Lyttonsville Team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9575" y="805952"/>
            <a:ext cx="6687967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prstClr val="white"/>
                </a:solidFill>
              </a:rPr>
              <a:t>Robert Kronenberg, Chief</a:t>
            </a:r>
          </a:p>
          <a:p>
            <a:r>
              <a:rPr lang="en-US" sz="2600" dirty="0" smtClean="0">
                <a:solidFill>
                  <a:prstClr val="white"/>
                </a:solidFill>
              </a:rPr>
              <a:t>Marc DeOcampo, Supervisor</a:t>
            </a:r>
          </a:p>
          <a:p>
            <a:r>
              <a:rPr lang="en-US" sz="2600" dirty="0" smtClean="0">
                <a:solidFill>
                  <a:prstClr val="white"/>
                </a:solidFill>
              </a:rPr>
              <a:t>Erin </a:t>
            </a:r>
            <a:r>
              <a:rPr lang="en-US" sz="2600" dirty="0">
                <a:solidFill>
                  <a:prstClr val="white"/>
                </a:solidFill>
              </a:rPr>
              <a:t>Banks, Project Manager</a:t>
            </a:r>
          </a:p>
          <a:p>
            <a:r>
              <a:rPr lang="en-US" sz="2600" dirty="0" smtClean="0">
                <a:solidFill>
                  <a:prstClr val="white"/>
                </a:solidFill>
              </a:rPr>
              <a:t>Melissa Williams, Outreach</a:t>
            </a:r>
          </a:p>
          <a:p>
            <a:r>
              <a:rPr lang="en-US" sz="2600" dirty="0" smtClean="0">
                <a:solidFill>
                  <a:prstClr val="white"/>
                </a:solidFill>
              </a:rPr>
              <a:t>Matt Folden, Transportation</a:t>
            </a:r>
          </a:p>
          <a:p>
            <a:r>
              <a:rPr lang="en-US" sz="2600" b="1" dirty="0" smtClean="0">
                <a:solidFill>
                  <a:srgbClr val="336B54"/>
                </a:solidFill>
              </a:rPr>
              <a:t>Laura Shipman, Urban Design</a:t>
            </a:r>
          </a:p>
          <a:p>
            <a:r>
              <a:rPr lang="en-US" sz="2600" dirty="0" smtClean="0">
                <a:solidFill>
                  <a:prstClr val="white"/>
                </a:solidFill>
              </a:rPr>
              <a:t>Chuck </a:t>
            </a:r>
            <a:r>
              <a:rPr lang="en-US" sz="2600" dirty="0">
                <a:solidFill>
                  <a:prstClr val="white"/>
                </a:solidFill>
              </a:rPr>
              <a:t>Kines, Parks </a:t>
            </a:r>
            <a:endParaRPr lang="en-US" sz="2600" dirty="0" smtClean="0">
              <a:solidFill>
                <a:prstClr val="white"/>
              </a:solidFill>
            </a:endParaRPr>
          </a:p>
          <a:p>
            <a:r>
              <a:rPr lang="en-US" sz="2600" dirty="0" smtClean="0">
                <a:solidFill>
                  <a:prstClr val="white"/>
                </a:solidFill>
              </a:rPr>
              <a:t>Lisa </a:t>
            </a:r>
            <a:r>
              <a:rPr lang="en-US" sz="2600" dirty="0">
                <a:solidFill>
                  <a:prstClr val="white"/>
                </a:solidFill>
              </a:rPr>
              <a:t>Tate, Research</a:t>
            </a:r>
          </a:p>
          <a:p>
            <a:pPr lvl="0"/>
            <a:r>
              <a:rPr lang="en-US" sz="2600" dirty="0">
                <a:solidFill>
                  <a:prstClr val="white"/>
                </a:solidFill>
              </a:rPr>
              <a:t>Rick Liu, Research</a:t>
            </a:r>
          </a:p>
          <a:p>
            <a:r>
              <a:rPr lang="en-US" sz="2600" dirty="0" smtClean="0">
                <a:solidFill>
                  <a:prstClr val="white"/>
                </a:solidFill>
              </a:rPr>
              <a:t>Dave </a:t>
            </a:r>
            <a:r>
              <a:rPr lang="en-US" sz="2600" dirty="0">
                <a:solidFill>
                  <a:prstClr val="white"/>
                </a:solidFill>
              </a:rPr>
              <a:t>Anspacher, Functional </a:t>
            </a:r>
            <a:r>
              <a:rPr lang="en-US" sz="2600" dirty="0" smtClean="0">
                <a:solidFill>
                  <a:prstClr val="white"/>
                </a:solidFill>
              </a:rPr>
              <a:t>Planning</a:t>
            </a:r>
          </a:p>
          <a:p>
            <a:pPr lvl="0"/>
            <a:r>
              <a:rPr lang="en-US" sz="2600" dirty="0">
                <a:solidFill>
                  <a:prstClr val="white"/>
                </a:solidFill>
              </a:rPr>
              <a:t>Tom Autry, Functional </a:t>
            </a:r>
            <a:r>
              <a:rPr lang="en-US" sz="2600" dirty="0" smtClean="0">
                <a:solidFill>
                  <a:prstClr val="white"/>
                </a:solidFill>
              </a:rPr>
              <a:t>Planning</a:t>
            </a:r>
          </a:p>
          <a:p>
            <a:r>
              <a:rPr lang="en-US" sz="2600" dirty="0">
                <a:solidFill>
                  <a:prstClr val="white"/>
                </a:solidFill>
              </a:rPr>
              <a:t>Tina Schneider, </a:t>
            </a:r>
            <a:r>
              <a:rPr lang="en-US" sz="2600" dirty="0" smtClean="0">
                <a:solidFill>
                  <a:prstClr val="white"/>
                </a:solidFill>
              </a:rPr>
              <a:t>Environment</a:t>
            </a:r>
          </a:p>
          <a:p>
            <a:r>
              <a:rPr lang="en-US" sz="2600" dirty="0">
                <a:solidFill>
                  <a:prstClr val="white"/>
                </a:solidFill>
              </a:rPr>
              <a:t>Sandra Youla, Historic </a:t>
            </a:r>
            <a:r>
              <a:rPr lang="en-US" sz="2600" dirty="0" smtClean="0">
                <a:solidFill>
                  <a:prstClr val="white"/>
                </a:solidFill>
              </a:rPr>
              <a:t>Preservation</a:t>
            </a:r>
          </a:p>
          <a:p>
            <a:endParaRPr lang="en-US" sz="3200" dirty="0" smtClean="0">
              <a:solidFill>
                <a:prstClr val="white"/>
              </a:solidFill>
            </a:endParaRPr>
          </a:p>
          <a:p>
            <a:endParaRPr lang="en-US" sz="3200" dirty="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161" y="1040534"/>
            <a:ext cx="4229609" cy="285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0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 txBox="1">
            <a:spLocks/>
          </p:cNvSpPr>
          <p:nvPr/>
        </p:nvSpPr>
        <p:spPr>
          <a:xfrm>
            <a:off x="8490889" y="6538566"/>
            <a:ext cx="491305" cy="29086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chemeClr val="bg1"/>
                </a:solidFill>
                <a:latin typeface="Franklin Gothic Book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smtClean="0">
                <a:solidFill>
                  <a:prstClr val="black"/>
                </a:solidFill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6236" y="178902"/>
            <a:ext cx="7576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7030A0"/>
                </a:solidFill>
              </a:rPr>
              <a:t>Sector Plan Basics reiterated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31486" y="891902"/>
            <a:ext cx="22445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</a:rPr>
              <a:t>What it can do…</a:t>
            </a:r>
          </a:p>
        </p:txBody>
      </p:sp>
      <p:sp>
        <p:nvSpPr>
          <p:cNvPr id="6" name="TextBox 15"/>
          <p:cNvSpPr txBox="1">
            <a:spLocks noChangeArrowheads="1"/>
          </p:cNvSpPr>
          <p:nvPr/>
        </p:nvSpPr>
        <p:spPr bwMode="auto">
          <a:xfrm>
            <a:off x="193385" y="1377022"/>
            <a:ext cx="4087813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</a:rPr>
              <a:t>Define a community vision 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</a:rPr>
              <a:t>Analyze zoning, transportation, community facilities, environmental assets, and historic structures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</a:rPr>
              <a:t>Make recommendations to preserve, enhance, transform certain physical elements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</a:rPr>
              <a:t>Serve as a guide when development projects are submitted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</a:rPr>
              <a:t>Encourage cooperation amongst stakeholders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alt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4884597" y="863928"/>
            <a:ext cx="26709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</a:rPr>
              <a:t>What it</a:t>
            </a:r>
            <a:r>
              <a:rPr kumimoji="0" lang="en-US" altLang="en-US" sz="2400" b="0" i="0" u="none" strike="noStrike" kern="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</a:rPr>
              <a:t> cannot do…</a:t>
            </a:r>
            <a:endParaRPr kumimoji="0" lang="en-US" altLang="en-US" sz="24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itchFamily="34" charset="0"/>
            </a:endParaRP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4861737" y="1315467"/>
            <a:ext cx="367982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</a:rPr>
              <a:t>Code enforcement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</a:rPr>
              <a:t>Ensure immediate redevelopment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</a:rPr>
              <a:t>Require adjacent property owners to consolidate</a:t>
            </a:r>
          </a:p>
          <a:p>
            <a:pPr marL="285750" marR="0" lvl="0" indent="-28575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n-US" alt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itchFamily="34" charset="0"/>
              </a:rPr>
              <a:t>Fund capital improvement projects</a:t>
            </a:r>
          </a:p>
        </p:txBody>
      </p:sp>
      <p:pic>
        <p:nvPicPr>
          <p:cNvPr id="9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8436" y="3635811"/>
            <a:ext cx="4002453" cy="26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595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ning Director Power 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Planning Director Power Point Template</Template>
  <TotalTime>1202</TotalTime>
  <Words>607</Words>
  <Application>Microsoft Office PowerPoint</Application>
  <PresentationFormat>On-screen Show (4:3)</PresentationFormat>
  <Paragraphs>161</Paragraphs>
  <Slides>18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Planning Director Power Point Template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MNCPPC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Schneider, Tina</dc:creator>
  <cp:lastModifiedBy>Grayson, Erin</cp:lastModifiedBy>
  <cp:revision>70</cp:revision>
  <cp:lastPrinted>2013-09-10T16:59:50Z</cp:lastPrinted>
  <dcterms:created xsi:type="dcterms:W3CDTF">2014-07-11T18:04:00Z</dcterms:created>
  <dcterms:modified xsi:type="dcterms:W3CDTF">2014-07-15T17:51:12Z</dcterms:modified>
</cp:coreProperties>
</file>