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 id="2147483686" r:id="rId2"/>
  </p:sldMasterIdLst>
  <p:notesMasterIdLst>
    <p:notesMasterId r:id="rId59"/>
  </p:notesMasterIdLst>
  <p:handoutMasterIdLst>
    <p:handoutMasterId r:id="rId60"/>
  </p:handoutMasterIdLst>
  <p:sldIdLst>
    <p:sldId id="258" r:id="rId3"/>
    <p:sldId id="549" r:id="rId4"/>
    <p:sldId id="448" r:id="rId5"/>
    <p:sldId id="568" r:id="rId6"/>
    <p:sldId id="551" r:id="rId7"/>
    <p:sldId id="552" r:id="rId8"/>
    <p:sldId id="553" r:id="rId9"/>
    <p:sldId id="554" r:id="rId10"/>
    <p:sldId id="555" r:id="rId11"/>
    <p:sldId id="556" r:id="rId12"/>
    <p:sldId id="557" r:id="rId13"/>
    <p:sldId id="558" r:id="rId14"/>
    <p:sldId id="559" r:id="rId15"/>
    <p:sldId id="560" r:id="rId16"/>
    <p:sldId id="561" r:id="rId17"/>
    <p:sldId id="562" r:id="rId18"/>
    <p:sldId id="563" r:id="rId19"/>
    <p:sldId id="564" r:id="rId20"/>
    <p:sldId id="497" r:id="rId21"/>
    <p:sldId id="494" r:id="rId22"/>
    <p:sldId id="328" r:id="rId23"/>
    <p:sldId id="326" r:id="rId24"/>
    <p:sldId id="327" r:id="rId25"/>
    <p:sldId id="445" r:id="rId26"/>
    <p:sldId id="446" r:id="rId27"/>
    <p:sldId id="447" r:id="rId28"/>
    <p:sldId id="458" r:id="rId29"/>
    <p:sldId id="457" r:id="rId30"/>
    <p:sldId id="499" r:id="rId31"/>
    <p:sldId id="500" r:id="rId32"/>
    <p:sldId id="501" r:id="rId33"/>
    <p:sldId id="529" r:id="rId34"/>
    <p:sldId id="530" r:id="rId35"/>
    <p:sldId id="531" r:id="rId36"/>
    <p:sldId id="532" r:id="rId37"/>
    <p:sldId id="533" r:id="rId38"/>
    <p:sldId id="534" r:id="rId39"/>
    <p:sldId id="535" r:id="rId40"/>
    <p:sldId id="536" r:id="rId41"/>
    <p:sldId id="537" r:id="rId42"/>
    <p:sldId id="538" r:id="rId43"/>
    <p:sldId id="539" r:id="rId44"/>
    <p:sldId id="540" r:id="rId45"/>
    <p:sldId id="541" r:id="rId46"/>
    <p:sldId id="542" r:id="rId47"/>
    <p:sldId id="543" r:id="rId48"/>
    <p:sldId id="544" r:id="rId49"/>
    <p:sldId id="545" r:id="rId50"/>
    <p:sldId id="546" r:id="rId51"/>
    <p:sldId id="547" r:id="rId52"/>
    <p:sldId id="548" r:id="rId53"/>
    <p:sldId id="496" r:id="rId54"/>
    <p:sldId id="502" r:id="rId55"/>
    <p:sldId id="503" r:id="rId56"/>
    <p:sldId id="504" r:id="rId57"/>
    <p:sldId id="505" r:id="rId58"/>
  </p:sldIdLst>
  <p:sldSz cx="9144000" cy="6858000" type="screen4x3"/>
  <p:notesSz cx="6858000" cy="9236075"/>
  <p:embeddedFontLs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
      <p:font typeface="Sylfaen" panose="010A0502050306030303" pitchFamily="18" charset="0"/>
      <p:regular r:id="rId67"/>
    </p:embeddedFont>
    <p:embeddedFont>
      <p:font typeface="Franklin Gothic Demi" panose="020B0703020102020204" pitchFamily="34" charset="0"/>
      <p:regular r:id="rId68"/>
      <p:italic r:id="rId69"/>
    </p:embeddedFont>
    <p:embeddedFont>
      <p:font typeface="Franklin Gothic Book" panose="020B0503020102020204" pitchFamily="34" charset="0"/>
      <p:regular r:id="rId70"/>
      <p:italic r:id="rId71"/>
    </p:embeddedFont>
    <p:embeddedFont>
      <p:font typeface="宋体" panose="02010600030101010101" pitchFamily="2" charset="-12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4A2"/>
    <a:srgbClr val="FFD03B"/>
    <a:srgbClr val="ECF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78662" autoAdjust="0"/>
  </p:normalViewPr>
  <p:slideViewPr>
    <p:cSldViewPr snapToGrid="0">
      <p:cViewPr varScale="1">
        <p:scale>
          <a:sx n="57" d="100"/>
          <a:sy n="57" d="100"/>
        </p:scale>
        <p:origin x="1920" y="6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768" y="-84"/>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Current</a:t>
            </a:r>
            <a:r>
              <a:rPr lang="en-US" baseline="0" dirty="0"/>
              <a:t> unit mix</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Unit Mix</c:v>
                </c:pt>
              </c:strCache>
            </c:strRef>
          </c:tx>
          <c:spPr>
            <a:solidFill>
              <a:schemeClr val="accent1"/>
            </a:solidFill>
            <a:ln>
              <a:noFill/>
            </a:ln>
            <a:effectLst/>
          </c:spPr>
          <c:invertIfNegative val="0"/>
          <c:cat>
            <c:strRef>
              <c:f>Sheet1!$A$2:$A$6</c:f>
              <c:strCache>
                <c:ptCount val="5"/>
                <c:pt idx="0">
                  <c:v>Studios</c:v>
                </c:pt>
                <c:pt idx="1">
                  <c:v>1 Bedroom</c:v>
                </c:pt>
                <c:pt idx="2">
                  <c:v>2 Bedroom</c:v>
                </c:pt>
                <c:pt idx="3">
                  <c:v>3 Bedroom</c:v>
                </c:pt>
                <c:pt idx="4">
                  <c:v>4 Bedroom</c:v>
                </c:pt>
              </c:strCache>
            </c:strRef>
          </c:cat>
          <c:val>
            <c:numRef>
              <c:f>Sheet1!$B$2:$B$6</c:f>
              <c:numCache>
                <c:formatCode>General</c:formatCode>
                <c:ptCount val="5"/>
                <c:pt idx="0">
                  <c:v>6</c:v>
                </c:pt>
                <c:pt idx="1">
                  <c:v>25</c:v>
                </c:pt>
                <c:pt idx="2">
                  <c:v>50</c:v>
                </c:pt>
                <c:pt idx="3">
                  <c:v>18</c:v>
                </c:pt>
                <c:pt idx="4">
                  <c:v>2</c:v>
                </c:pt>
              </c:numCache>
            </c:numRef>
          </c:val>
          <c:extLst>
            <c:ext xmlns:c16="http://schemas.microsoft.com/office/drawing/2014/chart" uri="{C3380CC4-5D6E-409C-BE32-E72D297353CC}">
              <c16:uniqueId val="{00000000-BD6E-4FA1-8E58-FEB18ACA4984}"/>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Studios</c:v>
                </c:pt>
                <c:pt idx="1">
                  <c:v>1 Bedroom</c:v>
                </c:pt>
                <c:pt idx="2">
                  <c:v>2 Bedroom</c:v>
                </c:pt>
                <c:pt idx="3">
                  <c:v>3 Bedroom</c:v>
                </c:pt>
                <c:pt idx="4">
                  <c:v>4 Bedroom</c:v>
                </c:pt>
              </c:strCache>
            </c:strRef>
          </c:cat>
          <c:val>
            <c:numRef>
              <c:f>Sheet1!$C$2:$C$6</c:f>
              <c:numCache>
                <c:formatCode>General</c:formatCode>
                <c:ptCount val="5"/>
              </c:numCache>
            </c:numRef>
          </c:val>
          <c:extLst>
            <c:ext xmlns:c16="http://schemas.microsoft.com/office/drawing/2014/chart" uri="{C3380CC4-5D6E-409C-BE32-E72D297353CC}">
              <c16:uniqueId val="{00000001-BD6E-4FA1-8E58-FEB18ACA4984}"/>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Studios</c:v>
                </c:pt>
                <c:pt idx="1">
                  <c:v>1 Bedroom</c:v>
                </c:pt>
                <c:pt idx="2">
                  <c:v>2 Bedroom</c:v>
                </c:pt>
                <c:pt idx="3">
                  <c:v>3 Bedroom</c:v>
                </c:pt>
                <c:pt idx="4">
                  <c:v>4 Bedroom</c:v>
                </c:pt>
              </c:strCache>
            </c:strRef>
          </c:cat>
          <c:val>
            <c:numRef>
              <c:f>Sheet1!$D$2:$D$6</c:f>
              <c:numCache>
                <c:formatCode>General</c:formatCode>
                <c:ptCount val="5"/>
              </c:numCache>
            </c:numRef>
          </c:val>
          <c:extLst>
            <c:ext xmlns:c16="http://schemas.microsoft.com/office/drawing/2014/chart" uri="{C3380CC4-5D6E-409C-BE32-E72D297353CC}">
              <c16:uniqueId val="{00000002-BD6E-4FA1-8E58-FEB18ACA4984}"/>
            </c:ext>
          </c:extLst>
        </c:ser>
        <c:dLbls>
          <c:showLegendKey val="0"/>
          <c:showVal val="0"/>
          <c:showCatName val="0"/>
          <c:showSerName val="0"/>
          <c:showPercent val="0"/>
          <c:showBubbleSize val="0"/>
        </c:dLbls>
        <c:gapWidth val="150"/>
        <c:overlap val="100"/>
        <c:axId val="526877504"/>
        <c:axId val="526879144"/>
      </c:barChart>
      <c:catAx>
        <c:axId val="52687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6879144"/>
        <c:crosses val="autoZero"/>
        <c:auto val="1"/>
        <c:lblAlgn val="ctr"/>
        <c:lblOffset val="100"/>
        <c:noMultiLvlLbl val="0"/>
      </c:catAx>
      <c:valAx>
        <c:axId val="5268791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687750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2120"/>
          </a:xfrm>
          <a:prstGeom prst="rect">
            <a:avLst/>
          </a:prstGeom>
        </p:spPr>
        <p:txBody>
          <a:bodyPr vert="horz" lIns="90242" tIns="45121" rIns="90242" bIns="45121"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2120"/>
          </a:xfrm>
          <a:prstGeom prst="rect">
            <a:avLst/>
          </a:prstGeom>
        </p:spPr>
        <p:txBody>
          <a:bodyPr vert="horz" lIns="90242" tIns="45121" rIns="90242" bIns="45121" rtlCol="0"/>
          <a:lstStyle>
            <a:lvl1pPr algn="r">
              <a:defRPr sz="1200"/>
            </a:lvl1pPr>
          </a:lstStyle>
          <a:p>
            <a:fld id="{8C53AE13-F32A-4522-ABD9-C358F0F60353}" type="datetimeFigureOut">
              <a:rPr lang="en-US" smtClean="0"/>
              <a:t>3/24/2016</a:t>
            </a:fld>
            <a:endParaRPr lang="en-US"/>
          </a:p>
        </p:txBody>
      </p:sp>
      <p:sp>
        <p:nvSpPr>
          <p:cNvPr id="4" name="Footer Placeholder 3"/>
          <p:cNvSpPr>
            <a:spLocks noGrp="1"/>
          </p:cNvSpPr>
          <p:nvPr>
            <p:ph type="ftr" sz="quarter" idx="2"/>
          </p:nvPr>
        </p:nvSpPr>
        <p:spPr>
          <a:xfrm>
            <a:off x="1" y="8772378"/>
            <a:ext cx="2972421" cy="462120"/>
          </a:xfrm>
          <a:prstGeom prst="rect">
            <a:avLst/>
          </a:prstGeom>
        </p:spPr>
        <p:txBody>
          <a:bodyPr vert="horz" lIns="90242" tIns="45121" rIns="90242" bIns="45121"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772378"/>
            <a:ext cx="2972421" cy="462120"/>
          </a:xfrm>
          <a:prstGeom prst="rect">
            <a:avLst/>
          </a:prstGeom>
        </p:spPr>
        <p:txBody>
          <a:bodyPr vert="horz" lIns="90242" tIns="45121" rIns="90242" bIns="45121" rtlCol="0" anchor="b"/>
          <a:lstStyle>
            <a:lvl1pPr algn="r">
              <a:defRPr sz="1200"/>
            </a:lvl1pPr>
          </a:lstStyle>
          <a:p>
            <a:fld id="{00816322-E465-4D56-B6C0-A430538D22CC}" type="slidenum">
              <a:rPr lang="en-US" smtClean="0"/>
              <a:t>‹#›</a:t>
            </a:fld>
            <a:endParaRPr lang="en-US"/>
          </a:p>
        </p:txBody>
      </p:sp>
    </p:spTree>
    <p:extLst>
      <p:ext uri="{BB962C8B-B14F-4D97-AF65-F5344CB8AC3E}">
        <p14:creationId xmlns:p14="http://schemas.microsoft.com/office/powerpoint/2010/main" val="328901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61804"/>
          </a:xfrm>
          <a:prstGeom prst="rect">
            <a:avLst/>
          </a:prstGeom>
        </p:spPr>
        <p:txBody>
          <a:bodyPr vert="horz" lIns="91879" tIns="45939" rIns="91879" bIns="45939" rtlCol="0"/>
          <a:lstStyle>
            <a:lvl1pPr algn="l">
              <a:defRPr sz="1200"/>
            </a:lvl1pPr>
          </a:lstStyle>
          <a:p>
            <a:endParaRPr lang="en-US"/>
          </a:p>
        </p:txBody>
      </p:sp>
      <p:sp>
        <p:nvSpPr>
          <p:cNvPr id="3" name="Date Placeholder 2"/>
          <p:cNvSpPr>
            <a:spLocks noGrp="1"/>
          </p:cNvSpPr>
          <p:nvPr>
            <p:ph type="dt" idx="1"/>
          </p:nvPr>
        </p:nvSpPr>
        <p:spPr>
          <a:xfrm>
            <a:off x="3884615" y="2"/>
            <a:ext cx="2971800" cy="461804"/>
          </a:xfrm>
          <a:prstGeom prst="rect">
            <a:avLst/>
          </a:prstGeom>
        </p:spPr>
        <p:txBody>
          <a:bodyPr vert="horz" lIns="91879" tIns="45939" rIns="91879" bIns="45939" rtlCol="0"/>
          <a:lstStyle>
            <a:lvl1pPr algn="r">
              <a:defRPr sz="1200"/>
            </a:lvl1pPr>
          </a:lstStyle>
          <a:p>
            <a:fld id="{2C1E9BF9-5DE1-45A3-BA01-CA5664A905FF}" type="datetimeFigureOut">
              <a:rPr lang="en-US" smtClean="0"/>
              <a:t>3/24/2016</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879" tIns="45939" rIns="91879" bIns="45939"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879" tIns="45939" rIns="91879" bIns="459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772671"/>
            <a:ext cx="2971800" cy="461804"/>
          </a:xfrm>
          <a:prstGeom prst="rect">
            <a:avLst/>
          </a:prstGeom>
        </p:spPr>
        <p:txBody>
          <a:bodyPr vert="horz" lIns="91879" tIns="45939" rIns="91879" bIns="45939"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772671"/>
            <a:ext cx="2971800" cy="461804"/>
          </a:xfrm>
          <a:prstGeom prst="rect">
            <a:avLst/>
          </a:prstGeom>
        </p:spPr>
        <p:txBody>
          <a:bodyPr vert="horz" lIns="91879" tIns="45939" rIns="91879" bIns="45939" rtlCol="0" anchor="b"/>
          <a:lstStyle>
            <a:lvl1pPr algn="r">
              <a:defRPr sz="1200"/>
            </a:lvl1pPr>
          </a:lstStyle>
          <a:p>
            <a:fld id="{5FA83A01-7340-4569-B002-8B434B88EAC6}" type="slidenum">
              <a:rPr lang="en-US" smtClean="0"/>
              <a:t>‹#›</a:t>
            </a:fld>
            <a:endParaRPr lang="en-US"/>
          </a:p>
        </p:txBody>
      </p:sp>
    </p:spTree>
    <p:extLst>
      <p:ext uri="{BB962C8B-B14F-4D97-AF65-F5344CB8AC3E}">
        <p14:creationId xmlns:p14="http://schemas.microsoft.com/office/powerpoint/2010/main" val="377253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first Work Session for the Greater Lyttonsville Plan. Today we will be sharing more details about Greater Lyttonsville’s unique land use and zoning history, followed by a macro-level discussion of Staff’s Zoning Approach in the Sector Plan with the intention of a site-by-site analysis in Work Session #2, and then we will share Affordable Housing data with the Board and Staff’s conclusions.</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a:t>
            </a:fld>
            <a:endParaRPr lang="en-US"/>
          </a:p>
        </p:txBody>
      </p:sp>
    </p:spTree>
    <p:extLst>
      <p:ext uri="{BB962C8B-B14F-4D97-AF65-F5344CB8AC3E}">
        <p14:creationId xmlns:p14="http://schemas.microsoft.com/office/powerpoint/2010/main" val="178080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Wm Duvall Collection, </a:t>
            </a:r>
            <a:r>
              <a:rPr lang="en-US" sz="1200" b="1" i="0" kern="1200" dirty="0">
                <a:solidFill>
                  <a:schemeClr val="tx1"/>
                </a:solidFill>
                <a:effectLst/>
                <a:latin typeface="+mn-lt"/>
                <a:ea typeface="+mn-ea"/>
                <a:cs typeface="+mn-cs"/>
              </a:rPr>
              <a:t>GP9 #6484 passing westbound through Lyttonsville.</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(Apr 1972)</a:t>
            </a:r>
            <a:br>
              <a:rPr lang="en-US" dirty="0"/>
            </a:br>
            <a:r>
              <a:rPr lang="en-US" sz="1200" b="0" i="0" kern="1200" dirty="0">
                <a:solidFill>
                  <a:schemeClr val="tx1"/>
                </a:solidFill>
                <a:effectLst/>
                <a:latin typeface="+mn-lt"/>
                <a:ea typeface="+mn-ea"/>
                <a:cs typeface="+mn-cs"/>
              </a:rPr>
              <a:t>Brookville Rd. in the background. Reporting Marks: C-2177, SOO LINE 13587, ANN ARBOR, GN, FGE, FGE, ?, ?, ?, </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12</a:t>
            </a:fld>
            <a:endParaRPr lang="en-US"/>
          </a:p>
        </p:txBody>
      </p:sp>
    </p:spTree>
    <p:extLst>
      <p:ext uri="{BB962C8B-B14F-4D97-AF65-F5344CB8AC3E}">
        <p14:creationId xmlns:p14="http://schemas.microsoft.com/office/powerpoint/2010/main" val="2442795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Linden School started in 1896 in the Pilgrim Church.  New school built in 1917 on Garfield.  Closed in 1955.</a:t>
            </a:r>
          </a:p>
        </p:txBody>
      </p:sp>
      <p:sp>
        <p:nvSpPr>
          <p:cNvPr id="4" name="Slide Number Placeholder 3"/>
          <p:cNvSpPr>
            <a:spLocks noGrp="1"/>
          </p:cNvSpPr>
          <p:nvPr>
            <p:ph type="sldNum" sz="quarter" idx="5"/>
          </p:nvPr>
        </p:nvSpPr>
        <p:spPr/>
        <p:txBody>
          <a:bodyPr/>
          <a:lstStyle/>
          <a:p>
            <a:pPr>
              <a:defRPr/>
            </a:pPr>
            <a:fld id="{9AB28417-62FA-4DDE-8BBF-2706EB7ECFA9}" type="slidenum">
              <a:rPr lang="en-US" smtClean="0"/>
              <a:pPr>
                <a:defRPr/>
              </a:pPr>
              <a:t>13</a:t>
            </a:fld>
            <a:endParaRPr lang="en-US"/>
          </a:p>
        </p:txBody>
      </p:sp>
    </p:spTree>
    <p:extLst>
      <p:ext uri="{BB962C8B-B14F-4D97-AF65-F5344CB8AC3E}">
        <p14:creationId xmlns:p14="http://schemas.microsoft.com/office/powerpoint/2010/main" val="293276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Falklands 1938, MNCPPC files, Early Garden Apartments</a:t>
            </a:r>
          </a:p>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14</a:t>
            </a:fld>
            <a:endParaRPr lang="en-US"/>
          </a:p>
        </p:txBody>
      </p:sp>
    </p:spTree>
    <p:extLst>
      <p:ext uri="{BB962C8B-B14F-4D97-AF65-F5344CB8AC3E}">
        <p14:creationId xmlns:p14="http://schemas.microsoft.com/office/powerpoint/2010/main" val="417184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dirty="0">
                <a:ln>
                  <a:noFill/>
                </a:ln>
                <a:solidFill>
                  <a:prstClr val="black"/>
                </a:solidFill>
                <a:effectLst/>
                <a:uLnTx/>
                <a:uFillTx/>
                <a:latin typeface="+mn-lt"/>
                <a:ea typeface="+mn-ea"/>
                <a:cs typeface="+mn-cs"/>
              </a:rPr>
              <a:t>Deed Restriction, excerpt Deed 676/243, 8.6.1937, for 2905 Daniel Rd, Ridgewood Village (from Ridgewood Village to Hazel P. Talbert); Sam </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Eig</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built nearby Rock Creek Forest without restrictive covenants, and provided land for a Jewish Community Center, Catholic Church, Protestant Church, and the Red Cross – in order to build a community, not just houses.  He recalled that he was urged to make Rock Creek Forest restrictive to increase profits, but he refused.  Photo 2805 Blaine </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Dr</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(Block A, Lot 2 in Rock Creek Forest, Sterling residence)</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15</a:t>
            </a:fld>
            <a:endParaRPr lang="en-US"/>
          </a:p>
        </p:txBody>
      </p:sp>
    </p:spTree>
    <p:extLst>
      <p:ext uri="{BB962C8B-B14F-4D97-AF65-F5344CB8AC3E}">
        <p14:creationId xmlns:p14="http://schemas.microsoft.com/office/powerpoint/2010/main" val="28474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1951 Richland Place modernist homes, designed by Joseph Miller, developed by Bert Tracy</a:t>
            </a:r>
          </a:p>
        </p:txBody>
      </p:sp>
      <p:sp>
        <p:nvSpPr>
          <p:cNvPr id="4" name="Slide Number Placeholder 3"/>
          <p:cNvSpPr>
            <a:spLocks noGrp="1"/>
          </p:cNvSpPr>
          <p:nvPr>
            <p:ph type="sldNum" sz="quarter" idx="10"/>
          </p:nvPr>
        </p:nvSpPr>
        <p:spPr/>
        <p:txBody>
          <a:bodyPr/>
          <a:lstStyle/>
          <a:p>
            <a:fld id="{5FA83A01-7340-4569-B002-8B434B88EAC6}" type="slidenum">
              <a:rPr lang="en-US" smtClean="0"/>
              <a:t>16</a:t>
            </a:fld>
            <a:endParaRPr lang="en-US"/>
          </a:p>
        </p:txBody>
      </p:sp>
    </p:spTree>
    <p:extLst>
      <p:ext uri="{BB962C8B-B14F-4D97-AF65-F5344CB8AC3E}">
        <p14:creationId xmlns:p14="http://schemas.microsoft.com/office/powerpoint/2010/main" val="212827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Technical Services Park, Mid 1960s </a:t>
            </a:r>
          </a:p>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17</a:t>
            </a:fld>
            <a:endParaRPr lang="en-US"/>
          </a:p>
        </p:txBody>
      </p:sp>
    </p:spTree>
    <p:extLst>
      <p:ext uri="{BB962C8B-B14F-4D97-AF65-F5344CB8AC3E}">
        <p14:creationId xmlns:p14="http://schemas.microsoft.com/office/powerpoint/2010/main" val="304277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83A01-7340-4569-B002-8B434B88EAC6}" type="slidenum">
              <a:rPr lang="en-US" smtClean="0"/>
              <a:t>19</a:t>
            </a:fld>
            <a:endParaRPr lang="en-US"/>
          </a:p>
        </p:txBody>
      </p:sp>
    </p:spTree>
    <p:extLst>
      <p:ext uri="{BB962C8B-B14F-4D97-AF65-F5344CB8AC3E}">
        <p14:creationId xmlns:p14="http://schemas.microsoft.com/office/powerpoint/2010/main" val="232418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framework for this sector plan is to preserve, enhance, and expand the core strengths of Greater Lyttonsville.  There are many great assets worthy of protection, including the rich history that Sandra discussed, as well as the employment areas off of Brookville Rd, the established residential neighborhoods, and the opportunities for affordable housing.  </a:t>
            </a:r>
          </a:p>
          <a:p>
            <a:r>
              <a:rPr lang="en-US" baseline="0" dirty="0"/>
              <a:t>But we’re also looking to enhance the pedestrian experience which is lacking in certain places, provide more environmental benefits through redevelopment that will have to meet much more stringent requirements than the current structures had to meet, and use zoning designations that will allow retail that supports employees and residents.</a:t>
            </a:r>
          </a:p>
          <a:p>
            <a:r>
              <a:rPr lang="en-US" baseline="0" dirty="0"/>
              <a:t>When it comes to expansion, we’re trying to recognize and manage the change that inevitably follow construction of the Purple Line, so the mixed use zoning recommended near the stations allows for a mix of infill and new construction near the stations and our transportation recommendations look to ease access to the employment areas in the Plan.  There are new parks and open spaces that are also recommended to serve existing and new residents.</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20</a:t>
            </a:fld>
            <a:endParaRPr lang="en-US"/>
          </a:p>
        </p:txBody>
      </p:sp>
    </p:spTree>
    <p:extLst>
      <p:ext uri="{BB962C8B-B14F-4D97-AF65-F5344CB8AC3E}">
        <p14:creationId xmlns:p14="http://schemas.microsoft.com/office/powerpoint/2010/main" val="4076946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implement this framework, these are the major zoning themes in the Sector Plan</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21</a:t>
            </a:fld>
            <a:endParaRPr lang="en-US"/>
          </a:p>
        </p:txBody>
      </p:sp>
    </p:spTree>
    <p:extLst>
      <p:ext uri="{BB962C8B-B14F-4D97-AF65-F5344CB8AC3E}">
        <p14:creationId xmlns:p14="http://schemas.microsoft.com/office/powerpoint/2010/main" val="103745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existing zoning and</a:t>
            </a:r>
            <a:r>
              <a:rPr lang="en-US" baseline="0" dirty="0"/>
              <a:t> the FARs on the properties where we are recommending zoning changes.</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22</a:t>
            </a:fld>
            <a:endParaRPr lang="en-US"/>
          </a:p>
        </p:txBody>
      </p:sp>
    </p:spTree>
    <p:extLst>
      <p:ext uri="{BB962C8B-B14F-4D97-AF65-F5344CB8AC3E}">
        <p14:creationId xmlns:p14="http://schemas.microsoft.com/office/powerpoint/2010/main" val="299777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framework for this sector plan is to preserve, enhance, and expand the core strengths of Greater Lyttonsville.  There are many great assets worthy of protection, including the rich history that Sandra discussed, as well as the employment areas off of Brookville Rd, the established residential neighborhoods, and the opportunities for affordable housing.  </a:t>
            </a:r>
          </a:p>
          <a:p>
            <a:r>
              <a:rPr lang="en-US" baseline="0" dirty="0"/>
              <a:t>But we’re also looking to enhance the pedestrian experience which is lacking in certain places, provide more environmental benefits through redevelopment that will have to meet much more stringent requirements than the current structures had to meet, and use zoning designations that will allow retail that supports employees and residents.</a:t>
            </a:r>
          </a:p>
          <a:p>
            <a:r>
              <a:rPr lang="en-US" baseline="0" dirty="0"/>
              <a:t>When it comes to expansion, we’re trying to recognize and manage the change that inevitably follow construction of the Purple Line, so the mixed use zoning recommended near the stations allows for a mix of infill and new construction near the stations and our transportation recommendations look to ease access to the employment areas in the Plan.  There are new parks and open spaces that are also recommended to serve existing and new residents.</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a:t>
            </a:fld>
            <a:endParaRPr lang="en-US"/>
          </a:p>
        </p:txBody>
      </p:sp>
    </p:spTree>
    <p:extLst>
      <p:ext uri="{BB962C8B-B14F-4D97-AF65-F5344CB8AC3E}">
        <p14:creationId xmlns:p14="http://schemas.microsoft.com/office/powerpoint/2010/main" val="380522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a:t>
            </a:r>
            <a:r>
              <a:rPr lang="en-US" baseline="0" dirty="0"/>
              <a:t>s around Lyttonsville Station range from 1.0-2.5 with recommended building heights between 65 and 85 feet.</a:t>
            </a:r>
          </a:p>
          <a:p>
            <a:r>
              <a:rPr lang="en-US" baseline="0" dirty="0"/>
              <a:t>FARs around 16</a:t>
            </a:r>
            <a:r>
              <a:rPr lang="en-US" baseline="30000" dirty="0"/>
              <a:t>th</a:t>
            </a:r>
            <a:r>
              <a:rPr lang="en-US" baseline="0" dirty="0"/>
              <a:t> St/Woodside Station ranging from 2.5-3.0, with recommended building heights between 70 and 145 feet.</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23</a:t>
            </a:fld>
            <a:endParaRPr lang="en-US"/>
          </a:p>
        </p:txBody>
      </p:sp>
    </p:spTree>
    <p:extLst>
      <p:ext uri="{BB962C8B-B14F-4D97-AF65-F5344CB8AC3E}">
        <p14:creationId xmlns:p14="http://schemas.microsoft.com/office/powerpoint/2010/main" val="789029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83A01-7340-4569-B002-8B434B88EAC6}" type="slidenum">
              <a:rPr lang="en-US" smtClean="0"/>
              <a:t>24</a:t>
            </a:fld>
            <a:endParaRPr lang="en-US"/>
          </a:p>
        </p:txBody>
      </p:sp>
    </p:spTree>
    <p:extLst>
      <p:ext uri="{BB962C8B-B14F-4D97-AF65-F5344CB8AC3E}">
        <p14:creationId xmlns:p14="http://schemas.microsoft.com/office/powerpoint/2010/main" val="3315161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25</a:t>
            </a:fld>
            <a:endParaRPr lang="en-US"/>
          </a:p>
        </p:txBody>
      </p:sp>
    </p:spTree>
    <p:extLst>
      <p:ext uri="{BB962C8B-B14F-4D97-AF65-F5344CB8AC3E}">
        <p14:creationId xmlns:p14="http://schemas.microsoft.com/office/powerpoint/2010/main" val="989958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26</a:t>
            </a:fld>
            <a:endParaRPr lang="en-US"/>
          </a:p>
        </p:txBody>
      </p:sp>
    </p:spTree>
    <p:extLst>
      <p:ext uri="{BB962C8B-B14F-4D97-AF65-F5344CB8AC3E}">
        <p14:creationId xmlns:p14="http://schemas.microsoft.com/office/powerpoint/2010/main" val="3461027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27</a:t>
            </a:fld>
            <a:endParaRPr lang="en-US"/>
          </a:p>
        </p:txBody>
      </p:sp>
    </p:spTree>
    <p:extLst>
      <p:ext uri="{BB962C8B-B14F-4D97-AF65-F5344CB8AC3E}">
        <p14:creationId xmlns:p14="http://schemas.microsoft.com/office/powerpoint/2010/main" val="408814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see how the area of industrial  zoning is more consolidated and contiguous now.  I will let Rick elaborate on how the Sector Plan seeks to strengthen the industrial district</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28</a:t>
            </a:fld>
            <a:endParaRPr lang="en-US"/>
          </a:p>
        </p:txBody>
      </p:sp>
    </p:spTree>
    <p:extLst>
      <p:ext uri="{BB962C8B-B14F-4D97-AF65-F5344CB8AC3E}">
        <p14:creationId xmlns:p14="http://schemas.microsoft.com/office/powerpoint/2010/main" val="2104081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83A01-7340-4569-B002-8B434B88EAC6}" type="slidenum">
              <a:rPr lang="en-US" smtClean="0"/>
              <a:t>29</a:t>
            </a:fld>
            <a:endParaRPr lang="en-US"/>
          </a:p>
        </p:txBody>
      </p:sp>
    </p:spTree>
    <p:extLst>
      <p:ext uri="{BB962C8B-B14F-4D97-AF65-F5344CB8AC3E}">
        <p14:creationId xmlns:p14="http://schemas.microsoft.com/office/powerpoint/2010/main" val="1703717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83A01-7340-4569-B002-8B434B88EAC6}" type="slidenum">
              <a:rPr lang="en-US" smtClean="0"/>
              <a:t>30</a:t>
            </a:fld>
            <a:endParaRPr lang="en-US"/>
          </a:p>
        </p:txBody>
      </p:sp>
    </p:spTree>
    <p:extLst>
      <p:ext uri="{BB962C8B-B14F-4D97-AF65-F5344CB8AC3E}">
        <p14:creationId xmlns:p14="http://schemas.microsoft.com/office/powerpoint/2010/main" val="2680228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 of purple line tracks, and core properties west of Purple line (floating zone)</a:t>
            </a:r>
          </a:p>
        </p:txBody>
      </p:sp>
      <p:sp>
        <p:nvSpPr>
          <p:cNvPr id="4" name="Slide Number Placeholder 3"/>
          <p:cNvSpPr>
            <a:spLocks noGrp="1"/>
          </p:cNvSpPr>
          <p:nvPr>
            <p:ph type="sldNum" sz="quarter" idx="10"/>
          </p:nvPr>
        </p:nvSpPr>
        <p:spPr/>
        <p:txBody>
          <a:bodyPr/>
          <a:lstStyle/>
          <a:p>
            <a:fld id="{5FA83A01-7340-4569-B002-8B434B88EAC6}" type="slidenum">
              <a:rPr lang="en-US" smtClean="0"/>
              <a:t>31</a:t>
            </a:fld>
            <a:endParaRPr lang="en-US"/>
          </a:p>
        </p:txBody>
      </p:sp>
    </p:spTree>
    <p:extLst>
      <p:ext uri="{BB962C8B-B14F-4D97-AF65-F5344CB8AC3E}">
        <p14:creationId xmlns:p14="http://schemas.microsoft.com/office/powerpoint/2010/main" val="1074304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two primary goals for Building Form and Compatibly outlined in the Community Design section of the Sector Plan are….</a:t>
            </a:r>
          </a:p>
          <a:p>
            <a:endParaRPr lang="en-US" baseline="0" dirty="0"/>
          </a:p>
          <a:p>
            <a:r>
              <a:rPr lang="en-US" baseline="0" dirty="0"/>
              <a:t>The following slides show examples from around the country of design solutions that can be applied in Greater Lyttonsville to achieve these Plan goals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923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3</a:t>
            </a:fld>
            <a:endParaRPr lang="en-US"/>
          </a:p>
        </p:txBody>
      </p:sp>
    </p:spTree>
    <p:extLst>
      <p:ext uri="{BB962C8B-B14F-4D97-AF65-F5344CB8AC3E}">
        <p14:creationId xmlns:p14="http://schemas.microsoft.com/office/powerpoint/2010/main" val="2458679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industrial and institutional area is envisioned to continue to look and function for the most part as it does today. Minor improvements to sidewalks intersections and wayfinding could make it easier for customers and employees to most efficiently use this area that as Rick mentioned previously is a vital resource for the county.</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7801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Moving east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Brookville Road Lyttonsville station area today is where many different</a:t>
            </a:r>
            <a:r>
              <a:rPr lang="en-US" sz="1200" kern="1200" baseline="0" dirty="0">
                <a:solidFill>
                  <a:schemeClr val="tx1"/>
                </a:solidFill>
                <a:effectLst/>
                <a:latin typeface="+mn-lt"/>
                <a:ea typeface="+mn-ea"/>
                <a:cs typeface="+mn-cs"/>
              </a:rPr>
              <a:t> uses meet including </a:t>
            </a:r>
            <a:r>
              <a:rPr lang="en-US" sz="1200" kern="1200" dirty="0">
                <a:solidFill>
                  <a:schemeClr val="tx1"/>
                </a:solidFill>
                <a:effectLst/>
                <a:latin typeface="+mn-lt"/>
                <a:ea typeface="+mn-ea"/>
                <a:cs typeface="+mn-cs"/>
              </a:rPr>
              <a:t>commercial and industrial businesses, as well as institutional and residential uses.</a:t>
            </a:r>
            <a:r>
              <a:rPr lang="en-US" sz="1200" kern="1200" baseline="0" dirty="0">
                <a:solidFill>
                  <a:schemeClr val="tx1"/>
                </a:solidFill>
                <a:effectLst/>
                <a:latin typeface="+mn-lt"/>
                <a:ea typeface="+mn-ea"/>
                <a:cs typeface="+mn-cs"/>
              </a:rPr>
              <a:t> The plan would like to continue to support this mix of uses and </a:t>
            </a:r>
            <a:r>
              <a:rPr lang="en-US" sz="1200" kern="1200" dirty="0">
                <a:solidFill>
                  <a:schemeClr val="tx1"/>
                </a:solidFill>
                <a:effectLst/>
                <a:latin typeface="+mn-lt"/>
                <a:ea typeface="+mn-ea"/>
                <a:cs typeface="+mn-cs"/>
              </a:rPr>
              <a:t>to provide new opportunities for transit-oriented infill development in close proximity to the new purple line station.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potential development will have distinct character on each side of the tracks. Along Brookville road any infill development should be low rise and merge with the corridors industrial character. Southeast of the tracks new open space opportunities along the Capital Crescent Trail and primarily residential midrise development will help better link the residential area to the station and the potential emerging center along Brookville Road.</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2119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consider the compatibility of residential and industrial uses</a:t>
            </a:r>
            <a:r>
              <a:rPr lang="en-US" baseline="0" dirty="0"/>
              <a:t> in terms of design along Brookville Road,</a:t>
            </a:r>
            <a:r>
              <a:rPr lang="en-US" dirty="0"/>
              <a:t> </a:t>
            </a:r>
            <a:r>
              <a:rPr lang="en-US" baseline="0" dirty="0"/>
              <a:t>these areas in the East Bay in California show that r</a:t>
            </a:r>
            <a:r>
              <a:rPr lang="en-US" dirty="0"/>
              <a:t>esidential</a:t>
            </a:r>
            <a:r>
              <a:rPr lang="en-US" baseline="0" dirty="0"/>
              <a:t> mixed use development can reside adjacent to industrial uses and maintain a similar </a:t>
            </a:r>
            <a:r>
              <a:rPr lang="en-US" baseline="0" dirty="0" err="1"/>
              <a:t>lowrise</a:t>
            </a:r>
            <a:r>
              <a:rPr lang="en-US" baseline="0" dirty="0"/>
              <a:t> scale and design language. </a:t>
            </a:r>
          </a:p>
          <a:p>
            <a:endParaRPr lang="en-US" baseline="0" dirty="0"/>
          </a:p>
          <a:p>
            <a:r>
              <a:rPr lang="en-US" baseline="0" dirty="0"/>
              <a:t>As seen in the top left image, streetscape improvements adjacent to the residential uses foster pedestrian comfort and do not have to continue on the industrial frontages where they may impede truck traffic access and loading.</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0877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closer</a:t>
            </a:r>
            <a:r>
              <a:rPr lang="en-US" baseline="0" dirty="0"/>
              <a:t> to home here in </a:t>
            </a:r>
            <a:r>
              <a:rPr lang="en-US" baseline="0" dirty="0" err="1"/>
              <a:t>Westbard</a:t>
            </a:r>
            <a:r>
              <a:rPr lang="en-US" baseline="0" dirty="0"/>
              <a:t> you are all aware of the Little Falls Place townhome development directly adjacent to industrial uses where again the scale and design language of the new townhouse development merges well with the industrial character and context.</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8319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character o</a:t>
            </a:r>
            <a:r>
              <a:rPr lang="en-US" dirty="0"/>
              <a:t>n</a:t>
            </a:r>
            <a:r>
              <a:rPr lang="en-US" baseline="0" dirty="0"/>
              <a:t> the other side of the Purple Line tracks, we can t</a:t>
            </a:r>
            <a:r>
              <a:rPr lang="en-US" dirty="0"/>
              <a:t>ake</a:t>
            </a:r>
            <a:r>
              <a:rPr lang="en-US" baseline="0" dirty="0"/>
              <a:t> a</a:t>
            </a:r>
            <a:r>
              <a:rPr lang="en-US" dirty="0"/>
              <a:t> look at the</a:t>
            </a:r>
            <a:r>
              <a:rPr lang="en-US" baseline="0" dirty="0"/>
              <a:t> scale of new development in communities adjacent to </a:t>
            </a:r>
            <a:r>
              <a:rPr lang="en-US" baseline="0" dirty="0" err="1"/>
              <a:t>lightrail</a:t>
            </a:r>
            <a:r>
              <a:rPr lang="en-US" baseline="0" dirty="0"/>
              <a:t> but outside of the central business district. Here we see buildings at a midrise scale of 4-6 stories similar to what is envisioned for the 16</a:t>
            </a:r>
            <a:r>
              <a:rPr lang="en-US" baseline="30000" dirty="0"/>
              <a:t>th</a:t>
            </a:r>
            <a:r>
              <a:rPr lang="en-US" baseline="0" dirty="0"/>
              <a:t> Street and Lyttonsville Station Areas.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6721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scale and building placement better frames adjacent streets and trails, and creates an inviting and walkable environment near the stations.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3192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Comprised primarily of established single-family neighborhoods and home to many of the area’s existing community facilities the Residential Area is envisioned to continue to thrive on the assets that have been gained through years of community involvement. The plan recommends public improvements that will make it easier to walk and bike through the neighborhood, and limited development closest to the proposed purple line station that maintains compatibility with adjacent homes.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1853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our discussions with community members there has been strong concern about how buildings</a:t>
            </a:r>
            <a:r>
              <a:rPr lang="en-US" baseline="0" dirty="0"/>
              <a:t> </a:t>
            </a:r>
            <a:r>
              <a:rPr lang="en-US" dirty="0"/>
              <a:t>of</a:t>
            </a:r>
            <a:r>
              <a:rPr lang="en-US" baseline="0" dirty="0"/>
              <a:t> up to 6 stories will interface with the adjacent </a:t>
            </a:r>
            <a:r>
              <a:rPr lang="en-US" baseline="0" dirty="0" err="1"/>
              <a:t>lowrise</a:t>
            </a:r>
            <a:r>
              <a:rPr lang="en-US" baseline="0" dirty="0"/>
              <a:t> and single family areas. </a:t>
            </a:r>
          </a:p>
          <a:p>
            <a:endParaRPr lang="en-US" baseline="0" dirty="0"/>
          </a:p>
          <a:p>
            <a:r>
              <a:rPr lang="en-US" baseline="0" dirty="0"/>
              <a:t>This development in Seattle illustrates how a building can maximize height at one edge as seen in the top photo and be designed to step down to a lower height on the facade facing a single-family area as seen in the photo below. Compatibility is also achieved through finer grain articulation of the building on this edge and individual ground floor entrances.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2164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Similarly, these images of the two facades of a project near East/West light rail Station in Charlotte illustrate that on one building face you can have mixed use with multifamily housing and then by l</a:t>
            </a:r>
            <a:r>
              <a:rPr lang="en-US" dirty="0"/>
              <a:t>ining the other edge</a:t>
            </a:r>
            <a:r>
              <a:rPr lang="en-US" baseline="0" dirty="0"/>
              <a:t> of the same building with townhome units and individual entries you can effectively transition to adjacent single family neighborhoods.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362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gateway to Downtown Silver Spring and close to the Silver Spring Metro and proposed Purple Line stations, the Woodside/16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street Station Area is well-positioned for walkable transit-oriented development. Currently Spring Center and Summit hills are disconnected from surrounding streets because of large areas of surface parking. Summit Hills in particular</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an </a:t>
            </a:r>
            <a:r>
              <a:rPr lang="en-US" sz="1200" kern="1200" baseline="0" dirty="0">
                <a:solidFill>
                  <a:schemeClr val="tx1"/>
                </a:solidFill>
                <a:effectLst/>
                <a:latin typeface="+mn-lt"/>
                <a:ea typeface="+mn-ea"/>
                <a:cs typeface="+mn-cs"/>
              </a:rPr>
              <a:t>almost 30 acre site—</a:t>
            </a:r>
            <a:r>
              <a:rPr lang="en-US" sz="1200" kern="1200" dirty="0">
                <a:solidFill>
                  <a:schemeClr val="tx1"/>
                </a:solidFill>
                <a:effectLst/>
                <a:latin typeface="+mn-lt"/>
                <a:ea typeface="+mn-ea"/>
                <a:cs typeface="+mn-cs"/>
              </a:rPr>
              <a:t>feels  like an internalized gated community.  Infill</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evelopment of portions of the district could better relate to surrounding streets and internal pathways, and combined with improvements to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street, could make it a safer area to walk, bike and use transit.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0058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Greater Lyttonsville Area and Vicinity Historic Resources and Features.   </a:t>
            </a: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62BAB6-D15C-4A26-8557-C4839279E74D}"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1175154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again emphasize that the Sector Plan</a:t>
            </a:r>
            <a:r>
              <a:rPr lang="en-US" baseline="0" dirty="0"/>
              <a:t> recommends increased density on multifamily sites not only to encourage redevelopment, but to also provide the opportunity for rehab and midrise infill development that can better relate to surrounding streets and improve compatibility with adjacent </a:t>
            </a:r>
            <a:r>
              <a:rPr lang="en-US" baseline="0" dirty="0" err="1"/>
              <a:t>lowrise</a:t>
            </a:r>
            <a:r>
              <a:rPr lang="en-US" baseline="0" dirty="0"/>
              <a:t> housing. </a:t>
            </a:r>
          </a:p>
          <a:p>
            <a:endParaRPr lang="en-US" baseline="0" dirty="0"/>
          </a:p>
          <a:p>
            <a:r>
              <a:rPr lang="en-US" baseline="0" dirty="0"/>
              <a:t>This example of the </a:t>
            </a:r>
            <a:r>
              <a:rPr lang="en-US" baseline="0" dirty="0" err="1"/>
              <a:t>DelRay</a:t>
            </a:r>
            <a:r>
              <a:rPr lang="en-US" baseline="0" dirty="0"/>
              <a:t> towers in Alexandria started as a tower surrounded by parking, similar to the scale and configuration of the </a:t>
            </a:r>
            <a:r>
              <a:rPr lang="en-US" baseline="0" dirty="0" err="1"/>
              <a:t>Claridge</a:t>
            </a:r>
            <a:r>
              <a:rPr lang="en-US" baseline="0" dirty="0"/>
              <a:t> House, 8600 Apartments and Summit Hills.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1372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 removed the building skin while maintaining the existing structure…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85866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a:t>
            </a:r>
            <a:r>
              <a:rPr lang="en-US" baseline="0" dirty="0"/>
              <a:t> was then reskinned </a:t>
            </a:r>
            <a:r>
              <a:rPr lang="en-US" dirty="0"/>
              <a:t>and midrise development was infilled that frames the sidewalk</a:t>
            </a:r>
            <a:r>
              <a:rPr lang="en-US" baseline="0" dirty="0"/>
              <a:t> </a:t>
            </a:r>
            <a:r>
              <a:rPr lang="en-US" dirty="0"/>
              <a:t>and mediates between</a:t>
            </a:r>
            <a:r>
              <a:rPr lang="en-US" baseline="0" dirty="0"/>
              <a:t> </a:t>
            </a:r>
            <a:r>
              <a:rPr lang="en-US" dirty="0" err="1"/>
              <a:t>highrise</a:t>
            </a:r>
            <a:r>
              <a:rPr lang="en-US" dirty="0"/>
              <a:t> and adjacent </a:t>
            </a:r>
            <a:r>
              <a:rPr lang="en-US" dirty="0" err="1"/>
              <a:t>lowrise</a:t>
            </a:r>
            <a:r>
              <a:rPr lang="en-US" dirty="0"/>
              <a:t> residential development.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8903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a:t>
            </a:r>
            <a:r>
              <a:rPr lang="en-US" baseline="0" dirty="0"/>
              <a:t> from above showing the existing tower perpendicular to Mt. Vernon Ave and the new infill midrise building lining the street with sidewalk improvements. A strategy again that could work well for many of the multifamily properties in Greater Lyttonsville surrounded by parking lots such as Summit Hills, 8600 Apartments and </a:t>
            </a:r>
            <a:r>
              <a:rPr lang="en-US" baseline="0" dirty="0" err="1"/>
              <a:t>Claridge</a:t>
            </a:r>
            <a:r>
              <a:rPr lang="en-US" baseline="0" dirty="0"/>
              <a:t> House.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A83A01-7340-4569-B002-8B434B88EAC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23258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53</a:t>
            </a:fld>
            <a:endParaRPr lang="en-US"/>
          </a:p>
        </p:txBody>
      </p:sp>
    </p:spTree>
    <p:extLst>
      <p:ext uri="{BB962C8B-B14F-4D97-AF65-F5344CB8AC3E}">
        <p14:creationId xmlns:p14="http://schemas.microsoft.com/office/powerpoint/2010/main" val="1622289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Sector Plan recommendations double number of income restricted units 1,029 (567 subsidized + 529 MPDU)  income restricted units under redevelopment/infill scenario</a:t>
            </a:r>
          </a:p>
          <a:p>
            <a:pPr marL="285750" indent="-285750">
              <a:buFont typeface="Arial" panose="020B0604020202020204" pitchFamily="34" charset="0"/>
              <a:buChar char="•"/>
            </a:pPr>
            <a:endParaRPr lang="en-US" sz="1200" dirty="0">
              <a:solidFill>
                <a:schemeClr val="bg1"/>
              </a:solidFill>
            </a:endParaRPr>
          </a:p>
          <a:p>
            <a:pPr marL="285750" indent="-285750">
              <a:buFont typeface="Arial" panose="020B0604020202020204" pitchFamily="34" charset="0"/>
              <a:buChar char="•"/>
            </a:pPr>
            <a:r>
              <a:rPr lang="en-US" sz="1200" dirty="0">
                <a:solidFill>
                  <a:schemeClr val="bg1"/>
                </a:solidFill>
              </a:rPr>
              <a:t>Preservation of larger units is desirable </a:t>
            </a:r>
            <a:r>
              <a:rPr lang="en-US" sz="1200" i="1" dirty="0">
                <a:solidFill>
                  <a:schemeClr val="bg1"/>
                </a:solidFill>
              </a:rPr>
              <a:t>(only 12% of larger units are affordable to incomes below 80% AMI) countywide</a:t>
            </a:r>
          </a:p>
          <a:p>
            <a:pPr marL="285750" indent="-285750">
              <a:buFont typeface="Arial" panose="020B0604020202020204" pitchFamily="34" charset="0"/>
              <a:buChar char="•"/>
            </a:pPr>
            <a:r>
              <a:rPr lang="en-US" sz="1200" dirty="0">
                <a:solidFill>
                  <a:schemeClr val="bg1"/>
                </a:solidFill>
              </a:rPr>
              <a:t>Site specific language </a:t>
            </a:r>
            <a:r>
              <a:rPr lang="en-US" sz="1200" i="1" dirty="0">
                <a:solidFill>
                  <a:schemeClr val="bg1"/>
                </a:solidFill>
              </a:rPr>
              <a:t>that allows for redevelopment only with the protection, rehabilitation, or creation of larger market-rate, MPDU or subsidized units could be added (Sites 2a, 3, 8a)</a:t>
            </a:r>
          </a:p>
          <a:p>
            <a:pPr marL="285750" indent="-285750">
              <a:buFont typeface="Arial" panose="020B0604020202020204" pitchFamily="34" charset="0"/>
              <a:buChar char="•"/>
            </a:pPr>
            <a:r>
              <a:rPr lang="en-US" sz="1200" dirty="0">
                <a:solidFill>
                  <a:schemeClr val="bg1"/>
                </a:solidFill>
              </a:rPr>
              <a:t>Prioritize </a:t>
            </a:r>
            <a:r>
              <a:rPr lang="en-US" sz="1200" i="1" dirty="0">
                <a:solidFill>
                  <a:schemeClr val="bg1"/>
                </a:solidFill>
              </a:rPr>
              <a:t>CR Zone benefit points for </a:t>
            </a:r>
            <a:r>
              <a:rPr lang="en-US" sz="1200" dirty="0">
                <a:solidFill>
                  <a:schemeClr val="bg1"/>
                </a:solidFill>
              </a:rPr>
              <a:t>new development that creates balanced bedroom mix</a:t>
            </a:r>
          </a:p>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55</a:t>
            </a:fld>
            <a:endParaRPr lang="en-US"/>
          </a:p>
        </p:txBody>
      </p:sp>
    </p:spTree>
    <p:extLst>
      <p:ext uri="{BB962C8B-B14F-4D97-AF65-F5344CB8AC3E}">
        <p14:creationId xmlns:p14="http://schemas.microsoft.com/office/powerpoint/2010/main" val="180621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56</a:t>
            </a:fld>
            <a:endParaRPr lang="en-US"/>
          </a:p>
        </p:txBody>
      </p:sp>
    </p:spTree>
    <p:extLst>
      <p:ext uri="{BB962C8B-B14F-4D97-AF65-F5344CB8AC3E}">
        <p14:creationId xmlns:p14="http://schemas.microsoft.com/office/powerpoint/2010/main" val="160699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Edgewood, including slave cabin (there were at least 5) and use after purchase by NPS for maypole ceremony (sources Enchanted Forest Glen, http://www.operant.com/seminary/edgewood.html). Became the Forest Glen Annex, then Fort Detrick Annex.</a:t>
            </a:r>
          </a:p>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7</a:t>
            </a:fld>
            <a:endParaRPr lang="en-US"/>
          </a:p>
        </p:txBody>
      </p:sp>
    </p:spTree>
    <p:extLst>
      <p:ext uri="{BB962C8B-B14F-4D97-AF65-F5344CB8AC3E}">
        <p14:creationId xmlns:p14="http://schemas.microsoft.com/office/powerpoint/2010/main" val="1113793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a:t>
            </a:r>
            <a:r>
              <a:rPr lang="en-US" baseline="0" dirty="0"/>
              <a:t> North Corner Boundary Stone and other DC cornerstones were made of </a:t>
            </a:r>
            <a:r>
              <a:rPr lang="en-US" baseline="0" dirty="0" err="1"/>
              <a:t>Aquia</a:t>
            </a:r>
            <a:r>
              <a:rPr lang="en-US" baseline="0" dirty="0"/>
              <a:t> Creek Sandstone, from a Stafford Co, VA quarry on </a:t>
            </a:r>
            <a:r>
              <a:rPr lang="en-US" baseline="0" dirty="0" err="1"/>
              <a:t>Wigginton’s</a:t>
            </a:r>
            <a:r>
              <a:rPr lang="en-US" baseline="0" dirty="0"/>
              <a:t> Island (now Gov. Island Park and Historic Quarry). In 1791 the Brent family sold the quarry to the Federal Government at the request of George Washington and Pierre </a:t>
            </a:r>
            <a:r>
              <a:rPr lang="en-US" baseline="0" dirty="0" err="1"/>
              <a:t>L’enfant</a:t>
            </a:r>
            <a:r>
              <a:rPr lang="en-US" baseline="0" dirty="0"/>
              <a:t> to provide building material for the new capital, including the White House. George Brent established this quarry after 1694. Photo bottom right:  Wikipedia.</a:t>
            </a:r>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8</a:t>
            </a:fld>
            <a:endParaRPr lang="en-US"/>
          </a:p>
        </p:txBody>
      </p:sp>
    </p:spTree>
    <p:extLst>
      <p:ext uri="{BB962C8B-B14F-4D97-AF65-F5344CB8AC3E}">
        <p14:creationId xmlns:p14="http://schemas.microsoft.com/office/powerpoint/2010/main" val="40842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19</a:t>
            </a:r>
            <a:r>
              <a:rPr lang="en-US" baseline="30000" dirty="0"/>
              <a:t>th</a:t>
            </a:r>
            <a:r>
              <a:rPr lang="en-US" dirty="0"/>
              <a:t> C Pre Civil War -- Soil Depletion, population loss, continued farming with diversified crops, establishment of country estates, agricultural advances including patents for corn and cotton planters by local African American Henry Blair of Glen Ross (farm near eventual Lyttonsville). </a:t>
            </a:r>
          </a:p>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9</a:t>
            </a:fld>
            <a:endParaRPr lang="en-US"/>
          </a:p>
        </p:txBody>
      </p:sp>
    </p:spTree>
    <p:extLst>
      <p:ext uri="{BB962C8B-B14F-4D97-AF65-F5344CB8AC3E}">
        <p14:creationId xmlns:p14="http://schemas.microsoft.com/office/powerpoint/2010/main" val="71825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83A01-7340-4569-B002-8B434B88EAC6}" type="slidenum">
              <a:rPr lang="en-US" smtClean="0"/>
              <a:t>10</a:t>
            </a:fld>
            <a:endParaRPr lang="en-US"/>
          </a:p>
        </p:txBody>
      </p:sp>
    </p:spTree>
    <p:extLst>
      <p:ext uri="{BB962C8B-B14F-4D97-AF65-F5344CB8AC3E}">
        <p14:creationId xmlns:p14="http://schemas.microsoft.com/office/powerpoint/2010/main" val="25426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Note trolley</a:t>
            </a:r>
            <a:r>
              <a:rPr lang="en-US" altLang="en-US" baseline="0" dirty="0"/>
              <a:t> line and both railroad lines.</a:t>
            </a:r>
            <a:endParaRPr lang="en-US" altLang="en-US" dirty="0"/>
          </a:p>
        </p:txBody>
      </p:sp>
      <p:sp>
        <p:nvSpPr>
          <p:cNvPr id="4" name="Slide Number Placeholder 3"/>
          <p:cNvSpPr>
            <a:spLocks noGrp="1"/>
          </p:cNvSpPr>
          <p:nvPr>
            <p:ph type="sldNum" sz="quarter" idx="5"/>
          </p:nvPr>
        </p:nvSpPr>
        <p:spPr/>
        <p:txBody>
          <a:bodyPr/>
          <a:lstStyle/>
          <a:p>
            <a:pPr>
              <a:defRPr/>
            </a:pPr>
            <a:fld id="{9AB28417-62FA-4DDE-8BBF-2706EB7ECFA9}" type="slidenum">
              <a:rPr lang="en-US" smtClean="0"/>
              <a:pPr>
                <a:defRPr/>
              </a:pPr>
              <a:t>11</a:t>
            </a:fld>
            <a:endParaRPr lang="en-US"/>
          </a:p>
        </p:txBody>
      </p:sp>
    </p:spTree>
    <p:extLst>
      <p:ext uri="{BB962C8B-B14F-4D97-AF65-F5344CB8AC3E}">
        <p14:creationId xmlns:p14="http://schemas.microsoft.com/office/powerpoint/2010/main" val="3011264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6" name="Group 5"/>
          <p:cNvGrpSpPr/>
          <p:nvPr userDrawn="1"/>
        </p:nvGrpSpPr>
        <p:grpSpPr>
          <a:xfrm>
            <a:off x="0" y="0"/>
            <a:ext cx="9144000" cy="6858000"/>
            <a:chOff x="0" y="0"/>
            <a:chExt cx="9144000" cy="6858000"/>
          </a:xfrm>
        </p:grpSpPr>
        <p:pic>
          <p:nvPicPr>
            <p:cNvPr id="7"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07" t="2124" r="5600"/>
            <a:stretch/>
          </p:blipFill>
          <p:spPr bwMode="auto">
            <a:xfrm>
              <a:off x="1158949" y="369487"/>
              <a:ext cx="6815470" cy="5762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2204296" y="5238870"/>
              <a:ext cx="4753231" cy="5239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1" y="5202657"/>
            <a:ext cx="9143998" cy="565011"/>
          </a:xfrm>
        </p:spPr>
        <p:txBody>
          <a:bodyPr>
            <a:normAutofit/>
          </a:bodyPr>
          <a:lstStyle>
            <a:lvl1pPr>
              <a:defRPr sz="3600">
                <a:solidFill>
                  <a:schemeClr val="accent4">
                    <a:lumMod val="40000"/>
                    <a:lumOff val="60000"/>
                  </a:schemeClr>
                </a:solidFill>
                <a:latin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2104237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Users\laura.shipman\Desktop\Captur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2294466" y="2929549"/>
            <a:ext cx="6849534" cy="8805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2294466" y="2929550"/>
            <a:ext cx="6849534" cy="880541"/>
          </a:xfrm>
        </p:spPr>
        <p:txBody>
          <a:bodyPr>
            <a:normAutofit/>
          </a:bodyPr>
          <a:lstStyle>
            <a:lvl1pPr algn="l">
              <a:defRPr sz="3000">
                <a:solidFill>
                  <a:schemeClr val="bg1"/>
                </a:solidFill>
                <a:latin typeface="Sylfaen" panose="010A0502050306030303" pitchFamily="18" charset="0"/>
              </a:defRPr>
            </a:lvl1pPr>
          </a:lstStyle>
          <a:p>
            <a:r>
              <a:rPr lang="en-US" dirty="0"/>
              <a:t>Click to edit Master title style</a:t>
            </a:r>
          </a:p>
        </p:txBody>
      </p:sp>
    </p:spTree>
    <p:extLst>
      <p:ext uri="{BB962C8B-B14F-4D97-AF65-F5344CB8AC3E}">
        <p14:creationId xmlns:p14="http://schemas.microsoft.com/office/powerpoint/2010/main" val="3101021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Picture 2" descr="C:\Users\laura.shipman\Desktop\Captur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 y="112675"/>
            <a:ext cx="8537714" cy="3831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 name="Content Placeholder 2"/>
          <p:cNvSpPr>
            <a:spLocks noGrp="1"/>
          </p:cNvSpPr>
          <p:nvPr>
            <p:ph idx="1"/>
          </p:nvPr>
        </p:nvSpPr>
        <p:spPr>
          <a:xfrm>
            <a:off x="235391" y="749174"/>
            <a:ext cx="3889349" cy="5425289"/>
          </a:xfrm>
        </p:spPr>
        <p:txBody>
          <a:bodyPr/>
          <a:lstStyle>
            <a:lvl1pPr>
              <a:spcBef>
                <a:spcPts val="900"/>
              </a:spcBef>
              <a:defRPr sz="2100">
                <a:solidFill>
                  <a:schemeClr val="bg1"/>
                </a:solidFill>
                <a:latin typeface="Calibri Light" panose="020F0302020204030204" pitchFamily="34" charset="0"/>
              </a:defRPr>
            </a:lvl1pPr>
            <a:lvl2pPr>
              <a:defRPr sz="1800">
                <a:solidFill>
                  <a:schemeClr val="bg1"/>
                </a:solidFill>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6909460" y="6347299"/>
            <a:ext cx="2133600" cy="365125"/>
          </a:xfrm>
        </p:spPr>
        <p:txBody>
          <a:bodyPr/>
          <a:lstStyle>
            <a:lvl1pPr>
              <a:defRPr sz="900">
                <a:solidFill>
                  <a:schemeClr val="tx1"/>
                </a:solidFill>
                <a:latin typeface="Calibri Light" panose="020F0302020204030204" pitchFamily="34" charset="0"/>
              </a:defRPr>
            </a:lvl1pPr>
          </a:lstStyle>
          <a:p>
            <a:fld id="{573E0BAA-E822-485D-8252-F6A06A6FAEC4}"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235392" y="0"/>
            <a:ext cx="8212870" cy="633440"/>
          </a:xfrm>
        </p:spPr>
        <p:txBody>
          <a:bodyPr>
            <a:noAutofit/>
          </a:bodyPr>
          <a:lstStyle>
            <a:lvl1pPr algn="l">
              <a:defRPr sz="3000">
                <a:solidFill>
                  <a:schemeClr val="bg1"/>
                </a:solidFill>
                <a:latin typeface="Sylfaen" panose="010A0502050306030303" pitchFamily="18" charset="0"/>
              </a:defRPr>
            </a:lvl1pPr>
          </a:lstStyle>
          <a:p>
            <a:r>
              <a:rPr lang="en-US" dirty="0"/>
              <a:t>Click to edit Master title style</a:t>
            </a:r>
          </a:p>
        </p:txBody>
      </p:sp>
    </p:spTree>
    <p:extLst>
      <p:ext uri="{BB962C8B-B14F-4D97-AF65-F5344CB8AC3E}">
        <p14:creationId xmlns:p14="http://schemas.microsoft.com/office/powerpoint/2010/main" val="8045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18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28" r="40065" b="56735"/>
          <a:stretch/>
        </p:blipFill>
        <p:spPr>
          <a:xfrm>
            <a:off x="1" y="-1"/>
            <a:ext cx="9144000" cy="6858001"/>
          </a:xfrm>
          <a:prstGeom prst="rect">
            <a:avLst/>
          </a:prstGeom>
        </p:spPr>
      </p:pic>
    </p:spTree>
    <p:extLst>
      <p:ext uri="{BB962C8B-B14F-4D97-AF65-F5344CB8AC3E}">
        <p14:creationId xmlns:p14="http://schemas.microsoft.com/office/powerpoint/2010/main" val="283634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BF1A5-CF52-4699-BDA4-CFF9CE3BD08C}" type="datetimeFigureOut">
              <a:rPr lang="en-US" smtClean="0">
                <a:solidFill>
                  <a:prstClr val="black">
                    <a:tint val="75000"/>
                  </a:prstClr>
                </a:solidFill>
              </a:rPr>
              <a:pPr/>
              <a:t>3/24/2016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92F290-BAD4-4708-BE23-500D34F0D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2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Users\laura.shipman\Desktop\Captur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2294466" y="2929547"/>
            <a:ext cx="6849534" cy="8805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94466" y="2929548"/>
            <a:ext cx="6849534" cy="880541"/>
          </a:xfrm>
        </p:spPr>
        <p:txBody>
          <a:bodyPr>
            <a:normAutofit/>
          </a:bodyPr>
          <a:lstStyle>
            <a:lvl1pPr algn="l">
              <a:defRPr sz="4000">
                <a:solidFill>
                  <a:schemeClr val="bg1"/>
                </a:solidFill>
                <a:latin typeface="Sylfaen" panose="010A0502050306030303" pitchFamily="18" charset="0"/>
              </a:defRPr>
            </a:lvl1pPr>
          </a:lstStyle>
          <a:p>
            <a:r>
              <a:rPr lang="en-US" dirty="0"/>
              <a:t>Click to edit Master title style</a:t>
            </a:r>
          </a:p>
        </p:txBody>
      </p:sp>
    </p:spTree>
    <p:extLst>
      <p:ext uri="{BB962C8B-B14F-4D97-AF65-F5344CB8AC3E}">
        <p14:creationId xmlns:p14="http://schemas.microsoft.com/office/powerpoint/2010/main" val="384713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Picture 2" descr="C:\Users\laura.shipman\Desktop\Captur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112675"/>
            <a:ext cx="8537714" cy="3831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35390" y="749174"/>
            <a:ext cx="3889349" cy="5425289"/>
          </a:xfrm>
        </p:spPr>
        <p:txBody>
          <a:bodyPr/>
          <a:lstStyle>
            <a:lvl1pPr>
              <a:spcBef>
                <a:spcPts val="1200"/>
              </a:spcBef>
              <a:defRPr sz="2800">
                <a:solidFill>
                  <a:schemeClr val="bg1"/>
                </a:solidFill>
                <a:latin typeface="Calibri Light" panose="020F0302020204030204" pitchFamily="34" charset="0"/>
              </a:defRPr>
            </a:lvl1pPr>
            <a:lvl2pPr>
              <a:defRPr sz="2400">
                <a:solidFill>
                  <a:schemeClr val="bg1"/>
                </a:solidFill>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6909460" y="6347297"/>
            <a:ext cx="2133600" cy="365125"/>
          </a:xfrm>
        </p:spPr>
        <p:txBody>
          <a:bodyPr/>
          <a:lstStyle>
            <a:lvl1pPr>
              <a:defRPr sz="1200">
                <a:solidFill>
                  <a:schemeClr val="tx1"/>
                </a:solidFill>
                <a:latin typeface="Calibri Light" panose="020F0302020204030204" pitchFamily="34" charset="0"/>
              </a:defRPr>
            </a:lvl1pPr>
          </a:lstStyle>
          <a:p>
            <a:fld id="{573E0BAA-E822-485D-8252-F6A06A6FAEC4}"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235392" y="0"/>
            <a:ext cx="8212870" cy="633440"/>
          </a:xfrm>
        </p:spPr>
        <p:txBody>
          <a:bodyPr>
            <a:noAutofit/>
          </a:bodyPr>
          <a:lstStyle>
            <a:lvl1pPr algn="l">
              <a:defRPr sz="4000">
                <a:solidFill>
                  <a:schemeClr val="bg1"/>
                </a:solidFill>
                <a:latin typeface="Sylfaen" panose="010A0502050306030303" pitchFamily="18" charset="0"/>
              </a:defRPr>
            </a:lvl1pPr>
          </a:lstStyle>
          <a:p>
            <a:r>
              <a:rPr lang="en-US" dirty="0"/>
              <a:t>Click to edit Master title style</a:t>
            </a:r>
          </a:p>
        </p:txBody>
      </p:sp>
    </p:spTree>
    <p:extLst>
      <p:ext uri="{BB962C8B-B14F-4D97-AF65-F5344CB8AC3E}">
        <p14:creationId xmlns:p14="http://schemas.microsoft.com/office/powerpoint/2010/main" val="14099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4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28" r="40065" b="56735"/>
          <a:stretch/>
        </p:blipFill>
        <p:spPr>
          <a:xfrm>
            <a:off x="1" y="-1"/>
            <a:ext cx="9144000" cy="6858001"/>
          </a:xfrm>
          <a:prstGeom prst="rect">
            <a:avLst/>
          </a:prstGeom>
        </p:spPr>
      </p:pic>
    </p:spTree>
    <p:extLst>
      <p:ext uri="{BB962C8B-B14F-4D97-AF65-F5344CB8AC3E}">
        <p14:creationId xmlns:p14="http://schemas.microsoft.com/office/powerpoint/2010/main" val="272043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8BF1A5-CF52-4699-BDA4-CFF9CE3BD08C}" type="datetimeFigureOut">
              <a:rPr lang="en-US" smtClean="0">
                <a:solidFill>
                  <a:prstClr val="black">
                    <a:tint val="75000"/>
                  </a:prstClr>
                </a:solidFill>
              </a:rPr>
              <a:pPr/>
              <a:t>3/24/2016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92F290-BAD4-4708-BE23-500D34F0D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0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BF1A5-CF52-4699-BDA4-CFF9CE3BD08C}" type="datetimeFigureOut">
              <a:rPr lang="en-US" smtClean="0">
                <a:solidFill>
                  <a:prstClr val="black">
                    <a:tint val="75000"/>
                  </a:prstClr>
                </a:solidFill>
              </a:rPr>
              <a:pPr/>
              <a:t>3/24/2016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92F290-BAD4-4708-BE23-500D34F0D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8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8593138" y="0"/>
            <a:ext cx="550862" cy="6858000"/>
          </a:xfrm>
          <a:prstGeom prst="rect">
            <a:avLst/>
          </a:prstGeom>
          <a:gradFill flip="none" rotWithShape="1">
            <a:gsLst>
              <a:gs pos="94000">
                <a:schemeClr val="bg1"/>
              </a:gs>
              <a:gs pos="0">
                <a:schemeClr val="accent3">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Box 5"/>
          <p:cNvSpPr txBox="1">
            <a:spLocks noChangeArrowheads="1"/>
          </p:cNvSpPr>
          <p:nvPr userDrawn="1"/>
        </p:nvSpPr>
        <p:spPr bwMode="auto">
          <a:xfrm rot="5400000">
            <a:off x="5798344" y="2940844"/>
            <a:ext cx="5738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schemeClr val="bg1"/>
                </a:solidFill>
                <a:latin typeface="Franklin Gothic Demi" pitchFamily="34" charset="0"/>
              </a:rPr>
              <a:t>MONTGOMERY COUNTY PLANNING DEPARTMENT</a:t>
            </a:r>
          </a:p>
        </p:txBody>
      </p:sp>
      <p:sp>
        <p:nvSpPr>
          <p:cNvPr id="4" name="Rectangle 3"/>
          <p:cNvSpPr/>
          <p:nvPr userDrawn="1"/>
        </p:nvSpPr>
        <p:spPr>
          <a:xfrm>
            <a:off x="0" y="6303963"/>
            <a:ext cx="9144000" cy="554037"/>
          </a:xfrm>
          <a:prstGeom prst="rect">
            <a:avLst/>
          </a:prstGeom>
          <a:gradFill flip="none" rotWithShape="1">
            <a:gsLst>
              <a:gs pos="97000">
                <a:schemeClr val="bg1">
                  <a:lumMod val="14000"/>
                  <a:lumOff val="86000"/>
                </a:schemeClr>
              </a:gs>
              <a:gs pos="0">
                <a:schemeClr val="accent3">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userDrawn="1"/>
        </p:nvGrpSpPr>
        <p:grpSpPr bwMode="auto">
          <a:xfrm>
            <a:off x="192088" y="6372225"/>
            <a:ext cx="338137" cy="374650"/>
            <a:chOff x="166048" y="6331373"/>
            <a:chExt cx="337782" cy="374227"/>
          </a:xfrm>
        </p:grpSpPr>
        <p:sp>
          <p:nvSpPr>
            <p:cNvPr id="6" name="Freeform 5"/>
            <p:cNvSpPr/>
            <p:nvPr userDrawn="1"/>
          </p:nvSpPr>
          <p:spPr>
            <a:xfrm>
              <a:off x="297672" y="6331373"/>
              <a:ext cx="115766" cy="229928"/>
            </a:xfrm>
            <a:custGeom>
              <a:avLst/>
              <a:gdLst>
                <a:gd name="connsiteX0" fmla="*/ 94826 w 115420"/>
                <a:gd name="connsiteY0" fmla="*/ 0 h 230294"/>
                <a:gd name="connsiteX1" fmla="*/ 108373 w 115420"/>
                <a:gd name="connsiteY1" fmla="*/ 54187 h 230294"/>
                <a:gd name="connsiteX2" fmla="*/ 88053 w 115420"/>
                <a:gd name="connsiteY2" fmla="*/ 67734 h 230294"/>
                <a:gd name="connsiteX3" fmla="*/ 67733 w 115420"/>
                <a:gd name="connsiteY3" fmla="*/ 135467 h 230294"/>
                <a:gd name="connsiteX4" fmla="*/ 40640 w 115420"/>
                <a:gd name="connsiteY4" fmla="*/ 176107 h 230294"/>
                <a:gd name="connsiteX5" fmla="*/ 33866 w 115420"/>
                <a:gd name="connsiteY5" fmla="*/ 196427 h 230294"/>
                <a:gd name="connsiteX6" fmla="*/ 20320 w 115420"/>
                <a:gd name="connsiteY6" fmla="*/ 216747 h 230294"/>
                <a:gd name="connsiteX7" fmla="*/ 0 w 115420"/>
                <a:gd name="connsiteY7" fmla="*/ 230294 h 2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20" h="230294">
                  <a:moveTo>
                    <a:pt x="94826" y="0"/>
                  </a:moveTo>
                  <a:cubicBezTo>
                    <a:pt x="106720" y="19823"/>
                    <a:pt x="125871" y="32314"/>
                    <a:pt x="108373" y="54187"/>
                  </a:cubicBezTo>
                  <a:cubicBezTo>
                    <a:pt x="103288" y="60544"/>
                    <a:pt x="94826" y="63218"/>
                    <a:pt x="88053" y="67734"/>
                  </a:cubicBezTo>
                  <a:cubicBezTo>
                    <a:pt x="49488" y="125580"/>
                    <a:pt x="107354" y="32452"/>
                    <a:pt x="67733" y="135467"/>
                  </a:cubicBezTo>
                  <a:cubicBezTo>
                    <a:pt x="61889" y="150663"/>
                    <a:pt x="45789" y="160662"/>
                    <a:pt x="40640" y="176107"/>
                  </a:cubicBezTo>
                  <a:cubicBezTo>
                    <a:pt x="38382" y="182880"/>
                    <a:pt x="37059" y="190041"/>
                    <a:pt x="33866" y="196427"/>
                  </a:cubicBezTo>
                  <a:cubicBezTo>
                    <a:pt x="30225" y="203708"/>
                    <a:pt x="26076" y="210991"/>
                    <a:pt x="20320" y="216747"/>
                  </a:cubicBezTo>
                  <a:cubicBezTo>
                    <a:pt x="14564" y="222503"/>
                    <a:pt x="0" y="230294"/>
                    <a:pt x="0" y="23029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descr="C:\Users\darrell.godfrey\Desktop\MNCPPC Logo (commission green).tif"/>
            <p:cNvPicPr>
              <a:picLocks noChangeAspect="1" noChangeArrowheads="1"/>
            </p:cNvPicPr>
            <p:nvPr userDrawn="1"/>
          </p:nvPicPr>
          <p:blipFill>
            <a:blip r:embed="rId2" cstate="print">
              <a:extLst/>
            </a:blip>
            <a:srcRect/>
            <a:stretch>
              <a:fillRect/>
            </a:stretch>
          </p:blipFill>
          <p:spPr bwMode="auto">
            <a:xfrm>
              <a:off x="166048" y="6362502"/>
              <a:ext cx="337782" cy="343098"/>
            </a:xfrm>
            <a:prstGeom prst="rect">
              <a:avLst/>
            </a:prstGeom>
            <a:noFill/>
            <a:scene3d>
              <a:camera prst="isometricRightUp">
                <a:rot lat="1200000" lon="19800000" rev="0"/>
              </a:camera>
              <a:lightRig rig="harsh" dir="t"/>
            </a:scene3d>
            <a:sp3d extrusionH="82550" prstMaterial="dkEdge">
              <a:bevelT w="0" h="0"/>
              <a:bevelB w="0" h="0"/>
            </a:sp3d>
            <a:extLst/>
          </p:spPr>
        </p:pic>
      </p:grpSp>
      <p:sp>
        <p:nvSpPr>
          <p:cNvPr id="8" name="TextBox 19"/>
          <p:cNvSpPr txBox="1">
            <a:spLocks noChangeArrowheads="1"/>
          </p:cNvSpPr>
          <p:nvPr userDrawn="1"/>
        </p:nvSpPr>
        <p:spPr bwMode="auto">
          <a:xfrm>
            <a:off x="354013" y="6432550"/>
            <a:ext cx="388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a:latin typeface="Calibri" pitchFamily="34" charset="0"/>
              </a:rPr>
              <a:t>Maryland-National Capital Park and Planning Commission</a:t>
            </a:r>
          </a:p>
        </p:txBody>
      </p:sp>
      <p:sp>
        <p:nvSpPr>
          <p:cNvPr id="9" name="TextBox 20"/>
          <p:cNvSpPr txBox="1">
            <a:spLocks noChangeArrowheads="1"/>
          </p:cNvSpPr>
          <p:nvPr userDrawn="1"/>
        </p:nvSpPr>
        <p:spPr bwMode="auto">
          <a:xfrm>
            <a:off x="347663" y="6437313"/>
            <a:ext cx="388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a:solidFill>
                  <a:schemeClr val="bg1"/>
                </a:solidFill>
                <a:latin typeface="Calibri" pitchFamily="34" charset="0"/>
              </a:rPr>
              <a:t>Maryland-National Capital Park and Planning Commission</a:t>
            </a:r>
          </a:p>
        </p:txBody>
      </p:sp>
    </p:spTree>
    <p:extLst>
      <p:ext uri="{BB962C8B-B14F-4D97-AF65-F5344CB8AC3E}">
        <p14:creationId xmlns:p14="http://schemas.microsoft.com/office/powerpoint/2010/main" val="150717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6" name="Group 5"/>
          <p:cNvGrpSpPr/>
          <p:nvPr userDrawn="1"/>
        </p:nvGrpSpPr>
        <p:grpSpPr>
          <a:xfrm>
            <a:off x="0" y="0"/>
            <a:ext cx="9144000" cy="6858000"/>
            <a:chOff x="0" y="0"/>
            <a:chExt cx="9144000" cy="6858000"/>
          </a:xfrm>
        </p:grpSpPr>
        <p:pic>
          <p:nvPicPr>
            <p:cNvPr id="7"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07" t="2124" r="5600"/>
            <a:stretch/>
          </p:blipFill>
          <p:spPr bwMode="auto">
            <a:xfrm>
              <a:off x="1158949" y="369487"/>
              <a:ext cx="6815470" cy="5762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aura.shipman\Desktop\Captu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452" t="2124" r="889" b="17198"/>
            <a:stretch/>
          </p:blipFill>
          <p:spPr bwMode="auto">
            <a:xfrm>
              <a:off x="2204296" y="5238870"/>
              <a:ext cx="4753231" cy="5239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2" y="5202659"/>
            <a:ext cx="9143998" cy="565011"/>
          </a:xfrm>
        </p:spPr>
        <p:txBody>
          <a:bodyPr>
            <a:normAutofit/>
          </a:bodyPr>
          <a:lstStyle>
            <a:lvl1pPr>
              <a:defRPr sz="2700">
                <a:solidFill>
                  <a:schemeClr val="accent4">
                    <a:lumMod val="40000"/>
                    <a:lumOff val="60000"/>
                  </a:schemeClr>
                </a:solidFill>
                <a:latin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130582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B6A97-68CE-478C-93B5-38AF7CE04A01}" type="datetimeFigureOut">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E0BAA-E822-485D-8252-F6A06A6F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9995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83" r:id="rId5"/>
    <p:sldLayoutId id="2147483684" r:id="rId6"/>
    <p:sldLayoutId id="2147483685" r:id="rId7"/>
    <p:sldLayoutId id="2147483693"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1B6A97-68CE-478C-93B5-38AF7CE04A01}" type="datetimeFigureOut">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E0BAA-E822-485D-8252-F6A06A6F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7112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chart" Target="../charts/chart1.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 Session 1 l  Planning Board March 24, 2016</a:t>
            </a:r>
          </a:p>
        </p:txBody>
      </p:sp>
    </p:spTree>
    <p:extLst>
      <p:ext uri="{BB962C8B-B14F-4D97-AF65-F5344CB8AC3E}">
        <p14:creationId xmlns:p14="http://schemas.microsoft.com/office/powerpoint/2010/main" val="407139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30409" y="1290268"/>
            <a:ext cx="2296633" cy="4695862"/>
          </a:xfrm>
        </p:spPr>
        <p:txBody>
          <a:bodyPr>
            <a:normAutofit fontScale="62500" lnSpcReduction="20000"/>
          </a:bodyPr>
          <a:lstStyle/>
          <a:p>
            <a:pPr algn="r"/>
            <a:r>
              <a:rPr lang="en-US" b="1" dirty="0"/>
              <a:t>Samuel Lytton, a free black man, in 1853 purchased over four acres of and on Brookeville Road from white farmer Leonard Johnson. Lytton was listed in the 1850 Census as a black laborer in the nearby home of Francis Preston Blair. Lytton’s land became the nucleus of a free black settlement</a:t>
            </a:r>
            <a:r>
              <a:rPr lang="en-US" dirty="0"/>
              <a:t>.</a:t>
            </a:r>
          </a:p>
        </p:txBody>
      </p:sp>
      <p:sp>
        <p:nvSpPr>
          <p:cNvPr id="3" name="Title 2"/>
          <p:cNvSpPr>
            <a:spLocks noGrp="1"/>
          </p:cNvSpPr>
          <p:nvPr>
            <p:ph type="title"/>
          </p:nvPr>
        </p:nvSpPr>
        <p:spPr>
          <a:xfrm>
            <a:off x="-59576" y="14268"/>
            <a:ext cx="8212870" cy="633440"/>
          </a:xfrm>
        </p:spPr>
        <p:txBody>
          <a:bodyPr/>
          <a:lstStyle/>
          <a:p>
            <a:r>
              <a:rPr lang="en-US" dirty="0"/>
              <a:t>1853 Samuel Lytton’s Land Purchase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99" t="27135" r="22783" b="9323"/>
          <a:stretch/>
        </p:blipFill>
        <p:spPr bwMode="auto">
          <a:xfrm>
            <a:off x="0" y="618648"/>
            <a:ext cx="7105309" cy="623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18408670">
            <a:off x="2417784" y="4037978"/>
            <a:ext cx="920856" cy="1177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2228127" y="3429000"/>
            <a:ext cx="376177" cy="6626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31377" y="2763236"/>
            <a:ext cx="1034030" cy="738664"/>
          </a:xfrm>
          <a:prstGeom prst="rect">
            <a:avLst/>
          </a:prstGeom>
          <a:solidFill>
            <a:srgbClr val="FFFFFF">
              <a:alpha val="50196"/>
            </a:srgbClr>
          </a:solidFill>
        </p:spPr>
        <p:txBody>
          <a:bodyPr wrap="square" rtlCol="0">
            <a:spAutoFit/>
          </a:bodyPr>
          <a:lstStyle/>
          <a:p>
            <a:r>
              <a:rPr lang="en-US" sz="1400" b="1" dirty="0"/>
              <a:t>SAMUEL LYTTON’S PROPERTY</a:t>
            </a:r>
          </a:p>
        </p:txBody>
      </p:sp>
    </p:spTree>
    <p:extLst>
      <p:ext uri="{BB962C8B-B14F-4D97-AF65-F5344CB8AC3E}">
        <p14:creationId xmlns:p14="http://schemas.microsoft.com/office/powerpoint/2010/main" val="302361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bwMode="auto">
          <a:xfrm>
            <a:off x="117408" y="-29496"/>
            <a:ext cx="8212870" cy="633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Lyttonsville and Linden 1917</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3"/>
            <a:ext cx="9156700" cy="608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4084452" y="6322700"/>
            <a:ext cx="15160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latin typeface="Calibri" pitchFamily="34" charset="0"/>
              </a:rPr>
              <a:t>1917 USGS</a:t>
            </a:r>
          </a:p>
        </p:txBody>
      </p:sp>
    </p:spTree>
    <p:extLst>
      <p:ext uri="{BB962C8B-B14F-4D97-AF65-F5344CB8AC3E}">
        <p14:creationId xmlns:p14="http://schemas.microsoft.com/office/powerpoint/2010/main" val="248816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076" t="495" r="1085" b="2894"/>
          <a:stretch/>
        </p:blipFill>
        <p:spPr>
          <a:xfrm>
            <a:off x="0" y="614740"/>
            <a:ext cx="9144000" cy="6172805"/>
          </a:xfrm>
        </p:spPr>
      </p:pic>
      <p:sp>
        <p:nvSpPr>
          <p:cNvPr id="3" name="Title 2"/>
          <p:cNvSpPr>
            <a:spLocks noGrp="1"/>
          </p:cNvSpPr>
          <p:nvPr>
            <p:ph type="title"/>
          </p:nvPr>
        </p:nvSpPr>
        <p:spPr>
          <a:xfrm>
            <a:off x="38748" y="0"/>
            <a:ext cx="8212870" cy="633440"/>
          </a:xfrm>
        </p:spPr>
        <p:txBody>
          <a:bodyPr/>
          <a:lstStyle/>
          <a:p>
            <a:r>
              <a:rPr lang="en-US" dirty="0"/>
              <a:t>Georgetown Branch, 1972 View</a:t>
            </a:r>
          </a:p>
        </p:txBody>
      </p:sp>
      <p:sp>
        <p:nvSpPr>
          <p:cNvPr id="5" name="TextBox 4"/>
          <p:cNvSpPr txBox="1"/>
          <p:nvPr/>
        </p:nvSpPr>
        <p:spPr>
          <a:xfrm>
            <a:off x="5573485" y="4114801"/>
            <a:ext cx="3570515" cy="2308324"/>
          </a:xfrm>
          <a:prstGeom prst="rect">
            <a:avLst/>
          </a:prstGeom>
          <a:noFill/>
        </p:spPr>
        <p:txBody>
          <a:bodyPr wrap="square" rtlCol="0">
            <a:spAutoFit/>
          </a:bodyPr>
          <a:lstStyle/>
          <a:p>
            <a:r>
              <a:rPr lang="en-US" b="1" dirty="0">
                <a:solidFill>
                  <a:schemeClr val="bg1"/>
                </a:solidFill>
                <a:latin typeface="Calibri Light" panose="020F0302020204030204" pitchFamily="34" charset="0"/>
              </a:rPr>
              <a:t>GP9 #6484 PASSING WESTBOUND THROUGH LYTTONSVILLE (APR 1972)</a:t>
            </a:r>
          </a:p>
          <a:p>
            <a:endParaRPr lang="en-US" b="1" dirty="0">
              <a:solidFill>
                <a:schemeClr val="bg1"/>
              </a:solidFill>
              <a:latin typeface="Calibri Light" panose="020F0302020204030204" pitchFamily="34" charset="0"/>
            </a:endParaRPr>
          </a:p>
          <a:p>
            <a:r>
              <a:rPr lang="en-US" b="1" dirty="0">
                <a:solidFill>
                  <a:schemeClr val="bg1"/>
                </a:solidFill>
                <a:latin typeface="Calibri Light" panose="020F0302020204030204" pitchFamily="34" charset="0"/>
              </a:rPr>
              <a:t>Source:  Wm. Duvall </a:t>
            </a:r>
            <a:r>
              <a:rPr lang="en-US" b="1" dirty="0" err="1">
                <a:solidFill>
                  <a:schemeClr val="bg1"/>
                </a:solidFill>
                <a:latin typeface="Calibri Light" panose="020F0302020204030204" pitchFamily="34" charset="0"/>
              </a:rPr>
              <a:t>Collecition</a:t>
            </a:r>
            <a:r>
              <a:rPr lang="en-US" b="1" dirty="0">
                <a:solidFill>
                  <a:schemeClr val="bg1"/>
                </a:solidFill>
                <a:latin typeface="Calibri Light" panose="020F0302020204030204" pitchFamily="34" charset="0"/>
              </a:rPr>
              <a:t>, </a:t>
            </a:r>
          </a:p>
          <a:p>
            <a:r>
              <a:rPr lang="en-US" b="1" dirty="0">
                <a:solidFill>
                  <a:schemeClr val="bg1"/>
                </a:solidFill>
                <a:latin typeface="Calibri Light" panose="020F0302020204030204" pitchFamily="34" charset="0"/>
              </a:rPr>
              <a:t>at</a:t>
            </a:r>
          </a:p>
          <a:p>
            <a:r>
              <a:rPr lang="en-US" b="1" dirty="0">
                <a:solidFill>
                  <a:schemeClr val="bg1"/>
                </a:solidFill>
                <a:latin typeface="Calibri Light" panose="020F0302020204030204" pitchFamily="34" charset="0"/>
              </a:rPr>
              <a:t>http://sluggyjunx.com/rr/georgetown_branch/gallery/2004_11_29-wm_duvall_collection/index.html</a:t>
            </a:r>
          </a:p>
        </p:txBody>
      </p:sp>
    </p:spTree>
    <p:extLst>
      <p:ext uri="{BB962C8B-B14F-4D97-AF65-F5344CB8AC3E}">
        <p14:creationId xmlns:p14="http://schemas.microsoft.com/office/powerpoint/2010/main" val="5876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bwMode="auto">
          <a:xfrm>
            <a:off x="48584" y="-39328"/>
            <a:ext cx="8212870" cy="633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Lyttonsville Then and Now</a:t>
            </a:r>
          </a:p>
        </p:txBody>
      </p:sp>
      <p:pic>
        <p:nvPicPr>
          <p:cNvPr id="36867" name="Content Placeholder 8" descr="Linden school 2.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391" r="4728" b="16111"/>
          <a:stretch/>
        </p:blipFill>
        <p:spPr bwMode="auto">
          <a:xfrm>
            <a:off x="-147193" y="4534197"/>
            <a:ext cx="3220822" cy="23238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4" t="2032" r="3041" b="4359"/>
          <a:stretch/>
        </p:blipFill>
        <p:spPr bwMode="auto">
          <a:xfrm>
            <a:off x="6251141" y="586014"/>
            <a:ext cx="2925102" cy="367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193" y="3089727"/>
            <a:ext cx="3304050" cy="217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014"/>
            <a:ext cx="3156857" cy="25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09" t="3687" r="4312" b="3802"/>
          <a:stretch/>
        </p:blipFill>
        <p:spPr bwMode="auto">
          <a:xfrm>
            <a:off x="3156857" y="586014"/>
            <a:ext cx="3094284" cy="2503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6857" y="3099154"/>
            <a:ext cx="4035425"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b="4403"/>
          <a:stretch/>
        </p:blipFill>
        <p:spPr bwMode="auto">
          <a:xfrm>
            <a:off x="3073628" y="4534197"/>
            <a:ext cx="3612922" cy="232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5942" y="3099154"/>
            <a:ext cx="2508058" cy="375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49" y="0"/>
            <a:ext cx="8212870" cy="633440"/>
          </a:xfrm>
        </p:spPr>
        <p:txBody>
          <a:bodyPr/>
          <a:lstStyle/>
          <a:p>
            <a:r>
              <a:rPr lang="en-US" dirty="0"/>
              <a:t>Falklands – Early Garden Apartments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0087"/>
            <a:ext cx="9163050"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28657" y="5569413"/>
            <a:ext cx="1796143" cy="646331"/>
          </a:xfrm>
          <a:prstGeom prst="rect">
            <a:avLst/>
          </a:prstGeom>
          <a:noFill/>
        </p:spPr>
        <p:txBody>
          <a:bodyPr wrap="square" rtlCol="0">
            <a:spAutoFit/>
          </a:bodyPr>
          <a:lstStyle/>
          <a:p>
            <a:r>
              <a:rPr lang="en-US" b="1" dirty="0">
                <a:solidFill>
                  <a:schemeClr val="bg1"/>
                </a:solidFill>
                <a:latin typeface="Calibri Light" panose="020F0302020204030204" pitchFamily="34" charset="0"/>
              </a:rPr>
              <a:t>1938, MNCPPC Files</a:t>
            </a:r>
          </a:p>
        </p:txBody>
      </p:sp>
    </p:spTree>
    <p:extLst>
      <p:ext uri="{BB962C8B-B14F-4D97-AF65-F5344CB8AC3E}">
        <p14:creationId xmlns:p14="http://schemas.microsoft.com/office/powerpoint/2010/main" val="3474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Richland Place Expansibles</a:t>
            </a:r>
          </a:p>
        </p:txBody>
      </p:sp>
      <p:pic>
        <p:nvPicPr>
          <p:cNvPr id="8" name="Picture 2" descr="E:\Jewish info\sameig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0"/>
            <a:ext cx="416401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Jewish info\Rock Creek Forest Plat, Bl. A, B,C, 8.19.1938.TIF"/>
          <p:cNvPicPr>
            <a:picLocks noChangeAspect="1" noChangeArrowheads="1"/>
          </p:cNvPicPr>
          <p:nvPr/>
        </p:nvPicPr>
        <p:blipFill>
          <a:blip r:embed="rId4">
            <a:extLst>
              <a:ext uri="{28A0092B-C50C-407E-A947-70E740481C1C}">
                <a14:useLocalDpi xmlns:a14="http://schemas.microsoft.com/office/drawing/2010/main" val="0"/>
              </a:ext>
            </a:extLst>
          </a:blip>
          <a:srcRect l="3423" t="549" r="1753" b="1012"/>
          <a:stretch>
            <a:fillRect/>
          </a:stretch>
        </p:blipFill>
        <p:spPr bwMode="auto">
          <a:xfrm>
            <a:off x="-1041400" y="0"/>
            <a:ext cx="6007100"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2828925"/>
            <a:ext cx="4187825"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Deed 664-319 4.20.1937 Restrictive Covenant, 2905 Daniel Rd, Ridgewood Village_Page_1.jpg"/>
          <p:cNvPicPr>
            <a:picLocks noChangeAspect="1"/>
          </p:cNvPicPr>
          <p:nvPr/>
        </p:nvPicPr>
        <p:blipFill>
          <a:blip r:embed="rId6" cstate="print">
            <a:extLst>
              <a:ext uri="{28A0092B-C50C-407E-A947-70E740481C1C}">
                <a14:useLocalDpi xmlns:a14="http://schemas.microsoft.com/office/drawing/2010/main" val="0"/>
              </a:ext>
            </a:extLst>
          </a:blip>
          <a:srcRect l="21449" t="54034" r="9743" b="34303"/>
          <a:stretch>
            <a:fillRect/>
          </a:stretch>
        </p:blipFill>
        <p:spPr bwMode="auto">
          <a:xfrm rot="21274281">
            <a:off x="-87312" y="4500563"/>
            <a:ext cx="89074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68413" y="4991100"/>
            <a:ext cx="8855213" cy="12192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275" y="4084004"/>
            <a:ext cx="8645525" cy="2969893"/>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979988" y="0"/>
            <a:ext cx="2297112" cy="1477328"/>
          </a:xfrm>
          <a:prstGeom prst="rect">
            <a:avLst/>
          </a:prstGeom>
          <a:solidFill>
            <a:srgbClr val="46565C"/>
          </a:solidFill>
        </p:spPr>
        <p:txBody>
          <a:bodyPr wrap="square" rtlCol="0">
            <a:spAutoFit/>
          </a:bodyPr>
          <a:lstStyle/>
          <a:p>
            <a:r>
              <a:rPr lang="en-US" b="1" dirty="0">
                <a:solidFill>
                  <a:schemeClr val="bg1"/>
                </a:solidFill>
                <a:latin typeface="Calibri Light" panose="020F0302020204030204" pitchFamily="34" charset="0"/>
              </a:rPr>
              <a:t>SAM EIG REFUSED DEED RESTRICTIONS, GAVE LAND FOR JEWISH CTR &amp; TWO CHURCHES</a:t>
            </a:r>
          </a:p>
        </p:txBody>
      </p:sp>
    </p:spTree>
    <p:extLst>
      <p:ext uri="{BB962C8B-B14F-4D97-AF65-F5344CB8AC3E}">
        <p14:creationId xmlns:p14="http://schemas.microsoft.com/office/powerpoint/2010/main" val="26790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248" y="0"/>
            <a:ext cx="8212870" cy="633440"/>
          </a:xfrm>
        </p:spPr>
        <p:txBody>
          <a:bodyPr/>
          <a:lstStyle/>
          <a:p>
            <a:r>
              <a:rPr lang="en-US" dirty="0"/>
              <a:t>Richland Place Expansibles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575599"/>
            <a:ext cx="913923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3237"/>
            <a:ext cx="9163050"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a:spLocks noChangeArrowheads="1"/>
          </p:cNvSpPr>
          <p:nvPr/>
        </p:nvSpPr>
        <p:spPr bwMode="auto">
          <a:xfrm>
            <a:off x="185738" y="5691299"/>
            <a:ext cx="459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bg1"/>
                </a:solidFill>
                <a:latin typeface="Calibri Light" panose="020F0302020204030204" pitchFamily="34" charset="0"/>
              </a:rPr>
              <a:t>Richland Place (1950s “</a:t>
            </a:r>
            <a:r>
              <a:rPr lang="en-US" altLang="en-US" b="1" dirty="0" err="1">
                <a:solidFill>
                  <a:schemeClr val="bg1"/>
                </a:solidFill>
                <a:latin typeface="Calibri Light" panose="020F0302020204030204" pitchFamily="34" charset="0"/>
              </a:rPr>
              <a:t>expansibles</a:t>
            </a:r>
            <a:r>
              <a:rPr lang="en-US" altLang="en-US" b="1" dirty="0">
                <a:solidFill>
                  <a:schemeClr val="bg1"/>
                </a:solidFill>
                <a:latin typeface="Calibri Light" panose="020F0302020204030204" pitchFamily="34" charset="0"/>
              </a:rPr>
              <a:t>”)  – possible future historic designation or National Register evaluation  </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306" y="5685650"/>
            <a:ext cx="1250694" cy="116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4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Industrial Development</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944"/>
          <a:stretch/>
        </p:blipFill>
        <p:spPr bwMode="auto">
          <a:xfrm>
            <a:off x="0" y="664029"/>
            <a:ext cx="9132887" cy="489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205468" y="5708526"/>
            <a:ext cx="8503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chemeClr val="bg1"/>
                </a:solidFill>
                <a:latin typeface="Calibri Light" panose="020F0302020204030204" pitchFamily="34" charset="0"/>
              </a:rPr>
              <a:t>Technical Services Park, 2415 Linden Lane , built in the mid 1960s to remedy industrial blight</a:t>
            </a:r>
          </a:p>
        </p:txBody>
      </p:sp>
    </p:spTree>
    <p:extLst>
      <p:ext uri="{BB962C8B-B14F-4D97-AF65-F5344CB8AC3E}">
        <p14:creationId xmlns:p14="http://schemas.microsoft.com/office/powerpoint/2010/main" val="204662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235390" y="749174"/>
            <a:ext cx="5474746" cy="5992094"/>
          </a:xfrm>
        </p:spPr>
        <p:txBody>
          <a:bodyPr>
            <a:normAutofit fontScale="92500"/>
          </a:bodyPr>
          <a:lstStyle/>
          <a:p>
            <a:pPr marL="344488" indent="-344488"/>
            <a:r>
              <a:rPr lang="en-US" altLang="en-US" dirty="0">
                <a:solidFill>
                  <a:schemeClr val="bg1"/>
                </a:solidFill>
              </a:rPr>
              <a:t>Promote </a:t>
            </a:r>
            <a:r>
              <a:rPr lang="en-US" altLang="en-US" b="1" dirty="0">
                <a:solidFill>
                  <a:schemeClr val="bg1"/>
                </a:solidFill>
                <a:latin typeface="+mj-lt"/>
              </a:rPr>
              <a:t>area history</a:t>
            </a:r>
            <a:r>
              <a:rPr lang="en-US" altLang="en-US" dirty="0">
                <a:solidFill>
                  <a:schemeClr val="bg1"/>
                </a:solidFill>
                <a:latin typeface="+mj-lt"/>
              </a:rPr>
              <a:t>  </a:t>
            </a:r>
          </a:p>
          <a:p>
            <a:pPr marL="344488" indent="-344488"/>
            <a:r>
              <a:rPr lang="en-US" altLang="en-US" dirty="0">
                <a:solidFill>
                  <a:schemeClr val="bg1"/>
                </a:solidFill>
              </a:rPr>
              <a:t>Erect </a:t>
            </a:r>
            <a:r>
              <a:rPr lang="en-US" altLang="en-US" b="1" dirty="0">
                <a:solidFill>
                  <a:schemeClr val="bg1"/>
                </a:solidFill>
                <a:latin typeface="+mj-lt"/>
              </a:rPr>
              <a:t>signage, markers, and commemorative art about local history </a:t>
            </a:r>
            <a:r>
              <a:rPr lang="en-US" altLang="en-US" dirty="0">
                <a:solidFill>
                  <a:schemeClr val="bg1"/>
                </a:solidFill>
              </a:rPr>
              <a:t>within the Plan area and Purple Line stations</a:t>
            </a:r>
          </a:p>
          <a:p>
            <a:pPr marL="344488" indent="-344488"/>
            <a:r>
              <a:rPr lang="en-US" altLang="en-US" dirty="0">
                <a:solidFill>
                  <a:schemeClr val="bg1"/>
                </a:solidFill>
              </a:rPr>
              <a:t>Establish a </a:t>
            </a:r>
            <a:r>
              <a:rPr lang="en-US" altLang="en-US" b="1" dirty="0">
                <a:solidFill>
                  <a:schemeClr val="bg1"/>
                </a:solidFill>
                <a:latin typeface="+mj-lt"/>
              </a:rPr>
              <a:t>history and art implementation committee</a:t>
            </a:r>
          </a:p>
          <a:p>
            <a:pPr marL="344488" indent="-344488"/>
            <a:r>
              <a:rPr lang="en-US" altLang="en-US" dirty="0">
                <a:solidFill>
                  <a:schemeClr val="bg1"/>
                </a:solidFill>
              </a:rPr>
              <a:t>Establish</a:t>
            </a:r>
            <a:r>
              <a:rPr lang="en-US" altLang="en-US" b="1" dirty="0">
                <a:solidFill>
                  <a:schemeClr val="bg1"/>
                </a:solidFill>
              </a:rPr>
              <a:t> </a:t>
            </a:r>
            <a:r>
              <a:rPr lang="en-US" altLang="en-US" dirty="0">
                <a:solidFill>
                  <a:schemeClr val="bg1"/>
                </a:solidFill>
              </a:rPr>
              <a:t>a</a:t>
            </a:r>
            <a:r>
              <a:rPr lang="en-US" altLang="en-US" b="1" dirty="0">
                <a:solidFill>
                  <a:schemeClr val="bg1"/>
                </a:solidFill>
                <a:latin typeface="+mj-lt"/>
              </a:rPr>
              <a:t> Lyttonsville museum/interpretive space </a:t>
            </a:r>
            <a:r>
              <a:rPr lang="en-US" altLang="en-US" dirty="0">
                <a:solidFill>
                  <a:schemeClr val="bg1"/>
                </a:solidFill>
              </a:rPr>
              <a:t>in the Plan area</a:t>
            </a:r>
          </a:p>
          <a:p>
            <a:pPr marL="344488" indent="-344488"/>
            <a:r>
              <a:rPr lang="en-US" dirty="0"/>
              <a:t>Conduct a </a:t>
            </a:r>
            <a:r>
              <a:rPr lang="en-US" b="1" dirty="0">
                <a:latin typeface="+mj-lt"/>
              </a:rPr>
              <a:t>future historic evaluation of the area’s 20</a:t>
            </a:r>
            <a:r>
              <a:rPr lang="en-US" b="1" baseline="30000" dirty="0">
                <a:latin typeface="+mj-lt"/>
              </a:rPr>
              <a:t>th</a:t>
            </a:r>
            <a:r>
              <a:rPr lang="en-US" b="1" dirty="0">
                <a:latin typeface="+mj-lt"/>
              </a:rPr>
              <a:t> century resources, </a:t>
            </a:r>
            <a:r>
              <a:rPr lang="en-US" dirty="0"/>
              <a:t>including Richland Place</a:t>
            </a:r>
            <a:endParaRPr lang="en-US" dirty="0">
              <a:solidFill>
                <a:schemeClr val="bg1"/>
              </a:solidFill>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850" y="0"/>
            <a:ext cx="3359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9728"/>
            <a:ext cx="8212870" cy="633440"/>
          </a:xfrm>
        </p:spPr>
        <p:txBody>
          <a:bodyPr/>
          <a:lstStyle/>
          <a:p>
            <a:r>
              <a:rPr lang="en-US" dirty="0"/>
              <a:t>History Recommendations</a:t>
            </a:r>
          </a:p>
        </p:txBody>
      </p:sp>
    </p:spTree>
    <p:extLst>
      <p:ext uri="{BB962C8B-B14F-4D97-AF65-F5344CB8AC3E}">
        <p14:creationId xmlns:p14="http://schemas.microsoft.com/office/powerpoint/2010/main" val="94137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Zoning Approach</a:t>
            </a:r>
          </a:p>
        </p:txBody>
      </p:sp>
    </p:spTree>
    <p:extLst>
      <p:ext uri="{BB962C8B-B14F-4D97-AF65-F5344CB8AC3E}">
        <p14:creationId xmlns:p14="http://schemas.microsoft.com/office/powerpoint/2010/main" val="295342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5575" y="777903"/>
            <a:ext cx="8988425" cy="3617553"/>
          </a:xfrm>
        </p:spPr>
        <p:txBody>
          <a:bodyPr>
            <a:normAutofit fontScale="70000" lnSpcReduction="20000"/>
          </a:bodyPr>
          <a:lstStyle/>
          <a:p>
            <a:pPr marL="0" indent="0">
              <a:buNone/>
            </a:pPr>
            <a:r>
              <a:rPr lang="en-US" sz="4000" dirty="0"/>
              <a:t>March 24, 2016 	Work Session #1: History, Zoning 				Approach, Affordable Housing  </a:t>
            </a:r>
          </a:p>
          <a:p>
            <a:pPr marL="0" indent="0">
              <a:buNone/>
            </a:pPr>
            <a:r>
              <a:rPr lang="en-US" sz="4000" dirty="0"/>
              <a:t>April 14, 2016	Work  Session #2: Site by Site Zoning 				Analysis	</a:t>
            </a:r>
          </a:p>
          <a:p>
            <a:pPr marL="0" indent="0">
              <a:buNone/>
            </a:pPr>
            <a:r>
              <a:rPr lang="en-US" sz="4000" dirty="0"/>
              <a:t>May 19, 2016</a:t>
            </a:r>
            <a:r>
              <a:rPr lang="en-US" sz="4000" dirty="0">
                <a:solidFill>
                  <a:prstClr val="white"/>
                </a:solidFill>
              </a:rPr>
              <a:t> 	Work  Session #3: Transportation, 				Schools, Parks &amp; Open Space</a:t>
            </a:r>
          </a:p>
          <a:p>
            <a:pPr marL="0" indent="0">
              <a:lnSpc>
                <a:spcPct val="110000"/>
              </a:lnSpc>
              <a:buNone/>
            </a:pPr>
            <a:r>
              <a:rPr lang="en-US" sz="4000" dirty="0"/>
              <a:t>June 2, 2016		Final Edits/Planning Board Vote Out</a:t>
            </a:r>
          </a:p>
          <a:p>
            <a:pPr marL="457200" lvl="1" indent="0">
              <a:buNone/>
            </a:pPr>
            <a:r>
              <a:rPr lang="en-US" sz="4000" dirty="0"/>
              <a:t>	</a:t>
            </a:r>
          </a:p>
          <a:p>
            <a:pPr marL="0" indent="0">
              <a:buNone/>
            </a:pPr>
            <a:endParaRPr lang="en-US" dirty="0"/>
          </a:p>
        </p:txBody>
      </p:sp>
      <p:sp>
        <p:nvSpPr>
          <p:cNvPr id="3" name="Title 2"/>
          <p:cNvSpPr>
            <a:spLocks noGrp="1"/>
          </p:cNvSpPr>
          <p:nvPr>
            <p:ph type="title"/>
          </p:nvPr>
        </p:nvSpPr>
        <p:spPr/>
        <p:txBody>
          <a:bodyPr/>
          <a:lstStyle/>
          <a:p>
            <a:r>
              <a:rPr lang="en-US" dirty="0"/>
              <a:t>Tentative Schedule</a:t>
            </a:r>
          </a:p>
        </p:txBody>
      </p:sp>
      <p:sp>
        <p:nvSpPr>
          <p:cNvPr id="2" name="AutoShape 2" descr="Image result for calend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5122506" y="4065889"/>
            <a:ext cx="3887324" cy="2586838"/>
          </a:xfrm>
          <a:prstGeom prst="rect">
            <a:avLst/>
          </a:prstGeom>
        </p:spPr>
      </p:pic>
    </p:spTree>
    <p:extLst>
      <p:ext uri="{BB962C8B-B14F-4D97-AF65-F5344CB8AC3E}">
        <p14:creationId xmlns:p14="http://schemas.microsoft.com/office/powerpoint/2010/main" val="22388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5390" y="749174"/>
            <a:ext cx="8514600" cy="5425289"/>
          </a:xfrm>
        </p:spPr>
        <p:txBody>
          <a:bodyPr>
            <a:normAutofit fontScale="92500" lnSpcReduction="10000"/>
          </a:bodyPr>
          <a:lstStyle/>
          <a:p>
            <a:r>
              <a:rPr lang="en-US" dirty="0"/>
              <a:t>Preserve</a:t>
            </a:r>
          </a:p>
          <a:p>
            <a:pPr marL="457200" lvl="1" indent="0">
              <a:buNone/>
            </a:pPr>
            <a:r>
              <a:rPr lang="en-US" sz="2200" dirty="0"/>
              <a:t>	-Rich History</a:t>
            </a:r>
          </a:p>
          <a:p>
            <a:pPr marL="457200" lvl="1" indent="0">
              <a:buNone/>
            </a:pPr>
            <a:r>
              <a:rPr lang="en-US" sz="2200" dirty="0"/>
              <a:t>	-Employment Areas</a:t>
            </a:r>
          </a:p>
          <a:p>
            <a:pPr marL="457200" lvl="1" indent="0">
              <a:buNone/>
            </a:pPr>
            <a:r>
              <a:rPr lang="en-US" sz="2200" dirty="0"/>
              <a:t>	-Established residential neighborhoods</a:t>
            </a:r>
          </a:p>
          <a:p>
            <a:pPr marL="457200" lvl="1" indent="0">
              <a:buNone/>
            </a:pPr>
            <a:r>
              <a:rPr lang="en-US" sz="2200" dirty="0"/>
              <a:t>	-Housing Affordability</a:t>
            </a:r>
          </a:p>
          <a:p>
            <a:r>
              <a:rPr lang="en-US" dirty="0"/>
              <a:t>Enhance</a:t>
            </a:r>
          </a:p>
          <a:p>
            <a:pPr marL="457200" lvl="1" indent="0">
              <a:buNone/>
            </a:pPr>
            <a:r>
              <a:rPr lang="en-US" sz="2200" dirty="0"/>
              <a:t>	-Industrial area presence and operations</a:t>
            </a:r>
          </a:p>
          <a:p>
            <a:pPr marL="457200" lvl="1" indent="0">
              <a:buNone/>
            </a:pPr>
            <a:r>
              <a:rPr lang="en-US" sz="2200" dirty="0"/>
              <a:t>	-Pedestrian experience</a:t>
            </a:r>
          </a:p>
          <a:p>
            <a:pPr marL="457200" lvl="1" indent="0">
              <a:buNone/>
            </a:pPr>
            <a:r>
              <a:rPr lang="en-US" sz="2200" dirty="0"/>
              <a:t>	-Environmental benefits</a:t>
            </a:r>
          </a:p>
          <a:p>
            <a:pPr marL="457200" lvl="1" indent="0">
              <a:buNone/>
            </a:pPr>
            <a:r>
              <a:rPr lang="en-US" sz="2200" dirty="0"/>
              <a:t>	-Neighborhood-serving retail opportunities</a:t>
            </a:r>
            <a:endParaRPr lang="en-US" dirty="0"/>
          </a:p>
          <a:p>
            <a:pPr>
              <a:lnSpc>
                <a:spcPct val="110000"/>
              </a:lnSpc>
            </a:pPr>
            <a:r>
              <a:rPr lang="en-US" dirty="0"/>
              <a:t>Expand</a:t>
            </a:r>
          </a:p>
          <a:p>
            <a:pPr marL="457200" lvl="1" indent="0">
              <a:buNone/>
            </a:pPr>
            <a:r>
              <a:rPr lang="en-US" sz="2200" dirty="0"/>
              <a:t>	</a:t>
            </a:r>
            <a:r>
              <a:rPr lang="en-US" sz="2200" dirty="0">
                <a:solidFill>
                  <a:prstClr val="white"/>
                </a:solidFill>
              </a:rPr>
              <a:t>-Opportunities for development near proposed Purple Line stations</a:t>
            </a:r>
          </a:p>
          <a:p>
            <a:pPr marL="457200" lvl="1" indent="0">
              <a:buNone/>
            </a:pPr>
            <a:r>
              <a:rPr lang="en-US" sz="2200" dirty="0">
                <a:solidFill>
                  <a:prstClr val="white"/>
                </a:solidFill>
              </a:rPr>
              <a:t>	-Access to employment centers</a:t>
            </a:r>
          </a:p>
          <a:p>
            <a:pPr marL="457200" lvl="1" indent="0">
              <a:buNone/>
            </a:pPr>
            <a:r>
              <a:rPr lang="en-US" sz="2200" dirty="0">
                <a:solidFill>
                  <a:prstClr val="white"/>
                </a:solidFill>
              </a:rPr>
              <a:t>	-Parks and open spaces</a:t>
            </a:r>
            <a:endParaRPr lang="en-US" dirty="0">
              <a:solidFill>
                <a:prstClr val="white"/>
              </a:solidFill>
            </a:endParaRPr>
          </a:p>
          <a:p>
            <a:endParaRPr lang="en-US" dirty="0"/>
          </a:p>
          <a:p>
            <a:pPr marL="0" indent="0">
              <a:buNone/>
            </a:pPr>
            <a:endParaRPr lang="en-US" dirty="0"/>
          </a:p>
        </p:txBody>
      </p:sp>
      <p:sp>
        <p:nvSpPr>
          <p:cNvPr id="3" name="Title 2"/>
          <p:cNvSpPr>
            <a:spLocks noGrp="1"/>
          </p:cNvSpPr>
          <p:nvPr>
            <p:ph type="title"/>
          </p:nvPr>
        </p:nvSpPr>
        <p:spPr/>
        <p:txBody>
          <a:bodyPr/>
          <a:lstStyle/>
          <a:p>
            <a:r>
              <a:rPr lang="en-US" dirty="0"/>
              <a:t>Framework</a:t>
            </a:r>
          </a:p>
        </p:txBody>
      </p:sp>
    </p:spTree>
    <p:extLst>
      <p:ext uri="{BB962C8B-B14F-4D97-AF65-F5344CB8AC3E}">
        <p14:creationId xmlns:p14="http://schemas.microsoft.com/office/powerpoint/2010/main" val="187104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5390" y="749174"/>
            <a:ext cx="8514600" cy="5425289"/>
          </a:xfrm>
        </p:spPr>
        <p:txBody>
          <a:bodyPr>
            <a:normAutofit/>
          </a:bodyPr>
          <a:lstStyle/>
          <a:p>
            <a:r>
              <a:rPr lang="en-US" dirty="0"/>
              <a:t>Create more logical industrial and residential areas, increase compatibility</a:t>
            </a:r>
          </a:p>
          <a:p>
            <a:r>
              <a:rPr lang="en-US" dirty="0"/>
              <a:t>Stability for single family detached zones and institutional sites</a:t>
            </a:r>
          </a:p>
          <a:p>
            <a:r>
              <a:rPr lang="en-US" dirty="0"/>
              <a:t>Preserve majority of industrial area, but expand retail options through CRT floating zone</a:t>
            </a:r>
          </a:p>
          <a:p>
            <a:r>
              <a:rPr lang="en-US" dirty="0"/>
              <a:t>Zoning changes to CR Zones primarily on sites currently zoned for multi-family residential </a:t>
            </a:r>
          </a:p>
          <a:p>
            <a:endParaRPr lang="en-US" dirty="0"/>
          </a:p>
        </p:txBody>
      </p:sp>
      <p:sp>
        <p:nvSpPr>
          <p:cNvPr id="3" name="Title 2"/>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301125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Zoning - existing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07" t="7500" r="2111" b="7136"/>
          <a:stretch/>
        </p:blipFill>
        <p:spPr>
          <a:xfrm>
            <a:off x="337162" y="662015"/>
            <a:ext cx="8702063" cy="6062635"/>
          </a:xfrm>
          <a:prstGeom prst="rect">
            <a:avLst/>
          </a:prstGeom>
        </p:spPr>
      </p:pic>
      <p:sp>
        <p:nvSpPr>
          <p:cNvPr id="4" name="TextBox 3"/>
          <p:cNvSpPr txBox="1"/>
          <p:nvPr/>
        </p:nvSpPr>
        <p:spPr>
          <a:xfrm>
            <a:off x="2674620" y="3916680"/>
            <a:ext cx="701040" cy="276999"/>
          </a:xfrm>
          <a:prstGeom prst="rect">
            <a:avLst/>
          </a:prstGeom>
          <a:noFill/>
        </p:spPr>
        <p:txBody>
          <a:bodyPr wrap="square" rtlCol="0">
            <a:spAutoFit/>
          </a:bodyPr>
          <a:lstStyle/>
          <a:p>
            <a:r>
              <a:rPr lang="en-US" sz="1200" dirty="0"/>
              <a:t>1.2 FAR</a:t>
            </a:r>
          </a:p>
        </p:txBody>
      </p:sp>
      <p:sp>
        <p:nvSpPr>
          <p:cNvPr id="5" name="TextBox 4"/>
          <p:cNvSpPr txBox="1"/>
          <p:nvPr/>
        </p:nvSpPr>
        <p:spPr>
          <a:xfrm>
            <a:off x="3459480" y="3901440"/>
            <a:ext cx="792480" cy="276999"/>
          </a:xfrm>
          <a:prstGeom prst="rect">
            <a:avLst/>
          </a:prstGeom>
          <a:noFill/>
        </p:spPr>
        <p:txBody>
          <a:bodyPr wrap="square" rtlCol="0">
            <a:spAutoFit/>
          </a:bodyPr>
          <a:lstStyle/>
          <a:p>
            <a:r>
              <a:rPr lang="en-US" sz="1200" dirty="0"/>
              <a:t>0.46 FAR</a:t>
            </a:r>
          </a:p>
        </p:txBody>
      </p:sp>
      <p:sp>
        <p:nvSpPr>
          <p:cNvPr id="6" name="TextBox 5"/>
          <p:cNvSpPr txBox="1"/>
          <p:nvPr/>
        </p:nvSpPr>
        <p:spPr>
          <a:xfrm>
            <a:off x="2583180" y="4800600"/>
            <a:ext cx="792480" cy="461665"/>
          </a:xfrm>
          <a:prstGeom prst="rect">
            <a:avLst/>
          </a:prstGeom>
          <a:noFill/>
        </p:spPr>
        <p:txBody>
          <a:bodyPr wrap="square" rtlCol="0">
            <a:spAutoFit/>
          </a:bodyPr>
          <a:lstStyle/>
          <a:p>
            <a:r>
              <a:rPr lang="en-US" sz="1200" dirty="0"/>
              <a:t>0.40</a:t>
            </a:r>
          </a:p>
          <a:p>
            <a:r>
              <a:rPr lang="en-US" sz="1200" dirty="0"/>
              <a:t> FAR</a:t>
            </a:r>
          </a:p>
        </p:txBody>
      </p:sp>
      <p:sp>
        <p:nvSpPr>
          <p:cNvPr id="7" name="TextBox 6"/>
          <p:cNvSpPr txBox="1"/>
          <p:nvPr/>
        </p:nvSpPr>
        <p:spPr>
          <a:xfrm>
            <a:off x="5291847" y="4708187"/>
            <a:ext cx="1079770" cy="276999"/>
          </a:xfrm>
          <a:prstGeom prst="rect">
            <a:avLst/>
          </a:prstGeom>
          <a:noFill/>
        </p:spPr>
        <p:txBody>
          <a:bodyPr wrap="square" rtlCol="0">
            <a:spAutoFit/>
          </a:bodyPr>
          <a:lstStyle/>
          <a:p>
            <a:r>
              <a:rPr lang="en-US" sz="1200" dirty="0"/>
              <a:t>1.0 FAR</a:t>
            </a:r>
          </a:p>
        </p:txBody>
      </p:sp>
      <p:sp>
        <p:nvSpPr>
          <p:cNvPr id="8" name="TextBox 7"/>
          <p:cNvSpPr txBox="1"/>
          <p:nvPr/>
        </p:nvSpPr>
        <p:spPr>
          <a:xfrm>
            <a:off x="5831732" y="4523601"/>
            <a:ext cx="876676" cy="276999"/>
          </a:xfrm>
          <a:prstGeom prst="rect">
            <a:avLst/>
          </a:prstGeom>
          <a:noFill/>
        </p:spPr>
        <p:txBody>
          <a:bodyPr wrap="square" rtlCol="0">
            <a:spAutoFit/>
          </a:bodyPr>
          <a:lstStyle/>
          <a:p>
            <a:r>
              <a:rPr lang="en-US" sz="1200" dirty="0"/>
              <a:t>0.21 FAR</a:t>
            </a:r>
          </a:p>
        </p:txBody>
      </p:sp>
      <p:sp>
        <p:nvSpPr>
          <p:cNvPr id="9" name="TextBox 8"/>
          <p:cNvSpPr txBox="1"/>
          <p:nvPr/>
        </p:nvSpPr>
        <p:spPr>
          <a:xfrm>
            <a:off x="3089685" y="3642032"/>
            <a:ext cx="571949" cy="461665"/>
          </a:xfrm>
          <a:prstGeom prst="rect">
            <a:avLst/>
          </a:prstGeom>
          <a:noFill/>
        </p:spPr>
        <p:txBody>
          <a:bodyPr wrap="square" rtlCol="0">
            <a:spAutoFit/>
          </a:bodyPr>
          <a:lstStyle/>
          <a:p>
            <a:r>
              <a:rPr lang="en-US" sz="1200" dirty="0"/>
              <a:t>0.62 FAR</a:t>
            </a:r>
          </a:p>
        </p:txBody>
      </p:sp>
      <p:sp>
        <p:nvSpPr>
          <p:cNvPr id="10" name="TextBox 9"/>
          <p:cNvSpPr txBox="1"/>
          <p:nvPr/>
        </p:nvSpPr>
        <p:spPr>
          <a:xfrm>
            <a:off x="2522849" y="3320270"/>
            <a:ext cx="792480" cy="461665"/>
          </a:xfrm>
          <a:prstGeom prst="rect">
            <a:avLst/>
          </a:prstGeom>
          <a:noFill/>
        </p:spPr>
        <p:txBody>
          <a:bodyPr wrap="square" rtlCol="0">
            <a:spAutoFit/>
          </a:bodyPr>
          <a:lstStyle/>
          <a:p>
            <a:r>
              <a:rPr lang="en-US" sz="1200" dirty="0"/>
              <a:t>0.5</a:t>
            </a:r>
          </a:p>
          <a:p>
            <a:r>
              <a:rPr lang="en-US" sz="1200" dirty="0"/>
              <a:t> FAR</a:t>
            </a:r>
          </a:p>
        </p:txBody>
      </p:sp>
      <p:sp>
        <p:nvSpPr>
          <p:cNvPr id="11" name="TextBox 10"/>
          <p:cNvSpPr txBox="1"/>
          <p:nvPr/>
        </p:nvSpPr>
        <p:spPr>
          <a:xfrm>
            <a:off x="3168062" y="3066909"/>
            <a:ext cx="792480" cy="276999"/>
          </a:xfrm>
          <a:prstGeom prst="rect">
            <a:avLst/>
          </a:prstGeom>
          <a:noFill/>
        </p:spPr>
        <p:txBody>
          <a:bodyPr wrap="square" rtlCol="0">
            <a:spAutoFit/>
          </a:bodyPr>
          <a:lstStyle/>
          <a:p>
            <a:r>
              <a:rPr lang="en-US" sz="1200" dirty="0"/>
              <a:t>0.4 FAR</a:t>
            </a:r>
          </a:p>
        </p:txBody>
      </p:sp>
    </p:spTree>
    <p:extLst>
      <p:ext uri="{BB962C8B-B14F-4D97-AF65-F5344CB8AC3E}">
        <p14:creationId xmlns:p14="http://schemas.microsoft.com/office/powerpoint/2010/main" val="15798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Zoning - proposed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93" t="7639" r="2456" b="7361"/>
          <a:stretch/>
        </p:blipFill>
        <p:spPr>
          <a:xfrm>
            <a:off x="323850" y="633440"/>
            <a:ext cx="8749600" cy="6078042"/>
          </a:xfrm>
          <a:prstGeom prst="rect">
            <a:avLst/>
          </a:prstGeom>
        </p:spPr>
      </p:pic>
      <p:sp>
        <p:nvSpPr>
          <p:cNvPr id="5" name="TextBox 4"/>
          <p:cNvSpPr txBox="1"/>
          <p:nvPr/>
        </p:nvSpPr>
        <p:spPr>
          <a:xfrm>
            <a:off x="432620" y="1828796"/>
            <a:ext cx="3637936" cy="1384995"/>
          </a:xfrm>
          <a:prstGeom prst="rect">
            <a:avLst/>
          </a:prstGeom>
          <a:noFill/>
        </p:spPr>
        <p:txBody>
          <a:bodyPr wrap="square" rtlCol="0">
            <a:spAutoFit/>
          </a:bodyPr>
          <a:lstStyle/>
          <a:p>
            <a:r>
              <a:rPr lang="en-US" sz="2800" dirty="0"/>
              <a:t>Range: </a:t>
            </a:r>
          </a:p>
          <a:p>
            <a:r>
              <a:rPr lang="en-US" sz="2800" dirty="0"/>
              <a:t>1.0 – 2.5 FAR</a:t>
            </a:r>
          </a:p>
          <a:p>
            <a:r>
              <a:rPr lang="en-US" sz="2800" dirty="0"/>
              <a:t>65-85 </a:t>
            </a:r>
            <a:r>
              <a:rPr lang="en-US" sz="2800" dirty="0" err="1"/>
              <a:t>ft</a:t>
            </a:r>
            <a:r>
              <a:rPr lang="en-US" sz="2800" dirty="0"/>
              <a:t> Height</a:t>
            </a:r>
          </a:p>
        </p:txBody>
      </p:sp>
      <p:sp>
        <p:nvSpPr>
          <p:cNvPr id="6" name="TextBox 5"/>
          <p:cNvSpPr txBox="1"/>
          <p:nvPr/>
        </p:nvSpPr>
        <p:spPr>
          <a:xfrm>
            <a:off x="5805948" y="2787444"/>
            <a:ext cx="3637936" cy="1384995"/>
          </a:xfrm>
          <a:prstGeom prst="rect">
            <a:avLst/>
          </a:prstGeom>
          <a:noFill/>
        </p:spPr>
        <p:txBody>
          <a:bodyPr wrap="square" rtlCol="0">
            <a:spAutoFit/>
          </a:bodyPr>
          <a:lstStyle/>
          <a:p>
            <a:r>
              <a:rPr lang="en-US" sz="2800" dirty="0"/>
              <a:t>Range: </a:t>
            </a:r>
          </a:p>
          <a:p>
            <a:r>
              <a:rPr lang="en-US" sz="2800" dirty="0"/>
              <a:t>2.5 – 3.0 FAR</a:t>
            </a:r>
          </a:p>
          <a:p>
            <a:r>
              <a:rPr lang="en-US" sz="2800" dirty="0"/>
              <a:t>70-140 </a:t>
            </a:r>
            <a:r>
              <a:rPr lang="en-US" sz="2800" dirty="0" err="1"/>
              <a:t>ft</a:t>
            </a:r>
            <a:r>
              <a:rPr lang="en-US" sz="2800" dirty="0"/>
              <a:t> Height</a:t>
            </a:r>
          </a:p>
        </p:txBody>
      </p:sp>
    </p:spTree>
    <p:extLst>
      <p:ext uri="{BB962C8B-B14F-4D97-AF65-F5344CB8AC3E}">
        <p14:creationId xmlns:p14="http://schemas.microsoft.com/office/powerpoint/2010/main" val="30278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Connecticut Avenue Station</a:t>
            </a:r>
          </a:p>
        </p:txBody>
      </p:sp>
      <p:sp>
        <p:nvSpPr>
          <p:cNvPr id="5" name="TextBox 4"/>
          <p:cNvSpPr txBox="1"/>
          <p:nvPr/>
        </p:nvSpPr>
        <p:spPr>
          <a:xfrm>
            <a:off x="0" y="1474837"/>
            <a:ext cx="3224981" cy="1815882"/>
          </a:xfrm>
          <a:prstGeom prst="rect">
            <a:avLst/>
          </a:prstGeom>
          <a:noFill/>
        </p:spPr>
        <p:txBody>
          <a:bodyPr wrap="square" rtlCol="0">
            <a:spAutoFit/>
          </a:bodyPr>
          <a:lstStyle/>
          <a:p>
            <a:r>
              <a:rPr lang="en-US" sz="2800" dirty="0">
                <a:solidFill>
                  <a:schemeClr val="bg1"/>
                </a:solidFill>
              </a:rPr>
              <a:t>Range: </a:t>
            </a:r>
          </a:p>
          <a:p>
            <a:r>
              <a:rPr lang="en-US" sz="2800" dirty="0">
                <a:solidFill>
                  <a:schemeClr val="bg1"/>
                </a:solidFill>
              </a:rPr>
              <a:t>1.5 – 4.0 FAR</a:t>
            </a:r>
          </a:p>
          <a:p>
            <a:r>
              <a:rPr lang="en-US" sz="2800" dirty="0">
                <a:solidFill>
                  <a:schemeClr val="bg1"/>
                </a:solidFill>
              </a:rPr>
              <a:t>50-150 </a:t>
            </a:r>
            <a:r>
              <a:rPr lang="en-US" sz="2800" dirty="0" err="1">
                <a:solidFill>
                  <a:schemeClr val="bg1"/>
                </a:solidFill>
              </a:rPr>
              <a:t>ft</a:t>
            </a:r>
            <a:r>
              <a:rPr lang="en-US" sz="2800" dirty="0">
                <a:solidFill>
                  <a:schemeClr val="bg1"/>
                </a:solidFill>
              </a:rPr>
              <a:t> </a:t>
            </a:r>
          </a:p>
          <a:p>
            <a:r>
              <a:rPr lang="en-US" sz="2800" dirty="0">
                <a:solidFill>
                  <a:schemeClr val="bg1"/>
                </a:solidFill>
              </a:rPr>
              <a:t>Height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097" y="1030553"/>
            <a:ext cx="7193903" cy="5557495"/>
          </a:xfrm>
          <a:prstGeom prst="rect">
            <a:avLst/>
          </a:prstGeom>
        </p:spPr>
      </p:pic>
    </p:spTree>
    <p:extLst>
      <p:ext uri="{BB962C8B-B14F-4D97-AF65-F5344CB8AC3E}">
        <p14:creationId xmlns:p14="http://schemas.microsoft.com/office/powerpoint/2010/main" val="39212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75" r="1686" b="1177"/>
          <a:stretch/>
        </p:blipFill>
        <p:spPr>
          <a:xfrm>
            <a:off x="4429760" y="66268"/>
            <a:ext cx="4714240" cy="6835904"/>
          </a:xfrm>
          <a:prstGeom prst="rect">
            <a:avLst/>
          </a:prstGeom>
        </p:spPr>
      </p:pic>
      <p:sp>
        <p:nvSpPr>
          <p:cNvPr id="3" name="Title 2"/>
          <p:cNvSpPr>
            <a:spLocks noGrp="1"/>
          </p:cNvSpPr>
          <p:nvPr>
            <p:ph type="title"/>
          </p:nvPr>
        </p:nvSpPr>
        <p:spPr>
          <a:xfrm>
            <a:off x="0" y="0"/>
            <a:ext cx="8212870" cy="633440"/>
          </a:xfrm>
        </p:spPr>
        <p:txBody>
          <a:bodyPr/>
          <a:lstStyle/>
          <a:p>
            <a:r>
              <a:rPr lang="en-US" dirty="0"/>
              <a:t>Long Branch Station</a:t>
            </a:r>
          </a:p>
        </p:txBody>
      </p:sp>
      <p:sp>
        <p:nvSpPr>
          <p:cNvPr id="5" name="TextBox 4"/>
          <p:cNvSpPr txBox="1"/>
          <p:nvPr/>
        </p:nvSpPr>
        <p:spPr>
          <a:xfrm>
            <a:off x="547406" y="1205761"/>
            <a:ext cx="3224981" cy="1384995"/>
          </a:xfrm>
          <a:prstGeom prst="rect">
            <a:avLst/>
          </a:prstGeom>
          <a:noFill/>
        </p:spPr>
        <p:txBody>
          <a:bodyPr wrap="square" rtlCol="0">
            <a:spAutoFit/>
          </a:bodyPr>
          <a:lstStyle/>
          <a:p>
            <a:r>
              <a:rPr lang="en-US" sz="2800" dirty="0">
                <a:solidFill>
                  <a:schemeClr val="bg1"/>
                </a:solidFill>
              </a:rPr>
              <a:t>Range: </a:t>
            </a:r>
          </a:p>
          <a:p>
            <a:r>
              <a:rPr lang="en-US" sz="2800" dirty="0">
                <a:solidFill>
                  <a:schemeClr val="bg1"/>
                </a:solidFill>
              </a:rPr>
              <a:t>1.5 – 3.0 FAR</a:t>
            </a:r>
          </a:p>
          <a:p>
            <a:r>
              <a:rPr lang="en-US" sz="2800" dirty="0">
                <a:solidFill>
                  <a:schemeClr val="bg1"/>
                </a:solidFill>
              </a:rPr>
              <a:t>50-150 </a:t>
            </a:r>
            <a:r>
              <a:rPr lang="en-US" sz="2800" dirty="0" err="1">
                <a:solidFill>
                  <a:schemeClr val="bg1"/>
                </a:solidFill>
              </a:rPr>
              <a:t>ft</a:t>
            </a:r>
            <a:r>
              <a:rPr lang="en-US" sz="2800" dirty="0">
                <a:solidFill>
                  <a:schemeClr val="bg1"/>
                </a:solidFill>
              </a:rPr>
              <a:t> Height</a:t>
            </a:r>
          </a:p>
        </p:txBody>
      </p:sp>
    </p:spTree>
    <p:extLst>
      <p:ext uri="{BB962C8B-B14F-4D97-AF65-F5344CB8AC3E}">
        <p14:creationId xmlns:p14="http://schemas.microsoft.com/office/powerpoint/2010/main" val="39595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Takoma/Langley Station</a:t>
            </a:r>
          </a:p>
        </p:txBody>
      </p:sp>
      <p:sp>
        <p:nvSpPr>
          <p:cNvPr id="4" name="TextBox 3"/>
          <p:cNvSpPr txBox="1"/>
          <p:nvPr/>
        </p:nvSpPr>
        <p:spPr>
          <a:xfrm>
            <a:off x="235392" y="1012721"/>
            <a:ext cx="3224981" cy="1384995"/>
          </a:xfrm>
          <a:prstGeom prst="rect">
            <a:avLst/>
          </a:prstGeom>
          <a:noFill/>
        </p:spPr>
        <p:txBody>
          <a:bodyPr wrap="square" rtlCol="0">
            <a:spAutoFit/>
          </a:bodyPr>
          <a:lstStyle/>
          <a:p>
            <a:r>
              <a:rPr lang="en-US" sz="2800" dirty="0">
                <a:solidFill>
                  <a:schemeClr val="bg1"/>
                </a:solidFill>
              </a:rPr>
              <a:t>Range: </a:t>
            </a:r>
          </a:p>
          <a:p>
            <a:r>
              <a:rPr lang="en-US" sz="2800" dirty="0">
                <a:solidFill>
                  <a:schemeClr val="bg1"/>
                </a:solidFill>
              </a:rPr>
              <a:t>1.5 – 3.0 FAR</a:t>
            </a:r>
          </a:p>
          <a:p>
            <a:r>
              <a:rPr lang="en-US" sz="2800" dirty="0">
                <a:solidFill>
                  <a:schemeClr val="bg1"/>
                </a:solidFill>
              </a:rPr>
              <a:t>60-130 </a:t>
            </a:r>
            <a:r>
              <a:rPr lang="en-US" sz="2800" dirty="0" err="1">
                <a:solidFill>
                  <a:schemeClr val="bg1"/>
                </a:solidFill>
              </a:rPr>
              <a:t>ft</a:t>
            </a:r>
            <a:r>
              <a:rPr lang="en-US" sz="2800" dirty="0">
                <a:solidFill>
                  <a:schemeClr val="bg1"/>
                </a:solidFill>
              </a:rPr>
              <a:t> Height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869"/>
          <a:stretch/>
        </p:blipFill>
        <p:spPr>
          <a:xfrm>
            <a:off x="4551680" y="482301"/>
            <a:ext cx="4480560" cy="6395250"/>
          </a:xfrm>
          <a:prstGeom prst="rect">
            <a:avLst/>
          </a:prstGeom>
        </p:spPr>
      </p:pic>
    </p:spTree>
    <p:extLst>
      <p:ext uri="{BB962C8B-B14F-4D97-AF65-F5344CB8AC3E}">
        <p14:creationId xmlns:p14="http://schemas.microsoft.com/office/powerpoint/2010/main" val="20025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Current Industrial Zoning</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31920" y="1017382"/>
            <a:ext cx="5073903" cy="493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1773" y="1632481"/>
            <a:ext cx="4572000" cy="2092881"/>
          </a:xfrm>
          <a:prstGeom prst="rect">
            <a:avLst/>
          </a:prstGeom>
        </p:spPr>
        <p:txBody>
          <a:bodyPr>
            <a:spAutoFit/>
          </a:bodyPr>
          <a:lstStyle/>
          <a:p>
            <a:pPr algn="ctr"/>
            <a:r>
              <a:rPr lang="en-US" sz="2800" b="1" dirty="0">
                <a:solidFill>
                  <a:schemeClr val="bg1"/>
                </a:solidFill>
              </a:rPr>
              <a:t>Existing properties zoned industrial</a:t>
            </a:r>
          </a:p>
          <a:p>
            <a:pPr algn="ctr"/>
            <a:r>
              <a:rPr lang="en-US" sz="2800" b="1" dirty="0">
                <a:solidFill>
                  <a:schemeClr val="bg1"/>
                </a:solidFill>
              </a:rPr>
              <a:t> (orange):</a:t>
            </a:r>
          </a:p>
          <a:p>
            <a:pPr algn="ctr"/>
            <a:r>
              <a:rPr lang="en-US" sz="2800" dirty="0">
                <a:solidFill>
                  <a:schemeClr val="accent6"/>
                </a:solidFill>
              </a:rPr>
              <a:t>80 acres</a:t>
            </a:r>
          </a:p>
          <a:p>
            <a:pPr algn="ctr"/>
            <a:endParaRPr lang="en-US" dirty="0">
              <a:solidFill>
                <a:schemeClr val="bg1"/>
              </a:solidFill>
            </a:endParaRPr>
          </a:p>
        </p:txBody>
      </p:sp>
    </p:spTree>
    <p:extLst>
      <p:ext uri="{BB962C8B-B14F-4D97-AF65-F5344CB8AC3E}">
        <p14:creationId xmlns:p14="http://schemas.microsoft.com/office/powerpoint/2010/main" val="28428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Industrial Zoning</a:t>
            </a:r>
          </a:p>
        </p:txBody>
      </p:sp>
      <p:sp>
        <p:nvSpPr>
          <p:cNvPr id="2" name="Rectangle 1"/>
          <p:cNvSpPr/>
          <p:nvPr/>
        </p:nvSpPr>
        <p:spPr>
          <a:xfrm>
            <a:off x="-299398" y="1093565"/>
            <a:ext cx="4572000" cy="4585871"/>
          </a:xfrm>
          <a:prstGeom prst="rect">
            <a:avLst/>
          </a:prstGeom>
        </p:spPr>
        <p:txBody>
          <a:bodyPr>
            <a:spAutoFit/>
          </a:bodyPr>
          <a:lstStyle/>
          <a:p>
            <a:pPr algn="ctr"/>
            <a:r>
              <a:rPr lang="en-US" sz="2400" b="1" dirty="0">
                <a:solidFill>
                  <a:schemeClr val="bg1"/>
                </a:solidFill>
              </a:rPr>
              <a:t>Properties zoned industrial </a:t>
            </a:r>
          </a:p>
          <a:p>
            <a:pPr algn="ctr"/>
            <a:r>
              <a:rPr lang="en-US" sz="2400" b="1" dirty="0">
                <a:solidFill>
                  <a:schemeClr val="bg1"/>
                </a:solidFill>
              </a:rPr>
              <a:t>after rezonings to CRT, CRTF, </a:t>
            </a:r>
          </a:p>
          <a:p>
            <a:pPr algn="ctr"/>
            <a:r>
              <a:rPr lang="en-US" sz="2400" b="1" dirty="0">
                <a:solidFill>
                  <a:schemeClr val="bg1"/>
                </a:solidFill>
              </a:rPr>
              <a:t>CRN, and R-20:</a:t>
            </a:r>
          </a:p>
          <a:p>
            <a:pPr algn="ctr"/>
            <a:r>
              <a:rPr lang="en-US" sz="2400" dirty="0">
                <a:solidFill>
                  <a:schemeClr val="bg1"/>
                </a:solidFill>
              </a:rPr>
              <a:t>57 acres</a:t>
            </a:r>
          </a:p>
          <a:p>
            <a:pPr algn="ctr"/>
            <a:endParaRPr lang="en-US" sz="2400" dirty="0">
              <a:solidFill>
                <a:schemeClr val="bg1"/>
              </a:solidFill>
            </a:endParaRPr>
          </a:p>
          <a:p>
            <a:pPr algn="ctr"/>
            <a:r>
              <a:rPr lang="en-US" sz="2400" b="1" dirty="0">
                <a:solidFill>
                  <a:schemeClr val="bg1"/>
                </a:solidFill>
              </a:rPr>
              <a:t>Bus depot &amp; parking lots,</a:t>
            </a:r>
          </a:p>
          <a:p>
            <a:pPr algn="ctr"/>
            <a:r>
              <a:rPr lang="en-US" sz="2400" b="1" dirty="0">
                <a:solidFill>
                  <a:schemeClr val="bg1"/>
                </a:solidFill>
              </a:rPr>
              <a:t>rezoned as industrial (striped):</a:t>
            </a:r>
          </a:p>
          <a:p>
            <a:pPr algn="ctr"/>
            <a:r>
              <a:rPr lang="en-US" sz="2400" dirty="0">
                <a:solidFill>
                  <a:schemeClr val="bg1"/>
                </a:solidFill>
              </a:rPr>
              <a:t>23 acres</a:t>
            </a:r>
          </a:p>
          <a:p>
            <a:pPr algn="ctr"/>
            <a:endParaRPr lang="en-US" sz="2400" dirty="0">
              <a:solidFill>
                <a:schemeClr val="bg1"/>
              </a:solidFill>
            </a:endParaRPr>
          </a:p>
          <a:p>
            <a:pPr algn="ctr"/>
            <a:r>
              <a:rPr lang="en-US" sz="2400" b="1" dirty="0">
                <a:solidFill>
                  <a:schemeClr val="bg1"/>
                </a:solidFill>
              </a:rPr>
              <a:t>Total industrial post-recommendations:</a:t>
            </a:r>
          </a:p>
          <a:p>
            <a:pPr algn="ctr"/>
            <a:r>
              <a:rPr lang="en-US" sz="2800" dirty="0">
                <a:solidFill>
                  <a:schemeClr val="accent6"/>
                </a:solidFill>
              </a:rPr>
              <a:t>80 acres</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0835" y="906787"/>
            <a:ext cx="5111750" cy="489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5939790" y="1169670"/>
            <a:ext cx="407670" cy="457200"/>
          </a:xfrm>
          <a:custGeom>
            <a:avLst/>
            <a:gdLst>
              <a:gd name="connsiteX0" fmla="*/ 0 w 407670"/>
              <a:gd name="connsiteY0" fmla="*/ 24765 h 457200"/>
              <a:gd name="connsiteX1" fmla="*/ 87630 w 407670"/>
              <a:gd name="connsiteY1" fmla="*/ 0 h 457200"/>
              <a:gd name="connsiteX2" fmla="*/ 106680 w 407670"/>
              <a:gd name="connsiteY2" fmla="*/ 121920 h 457200"/>
              <a:gd name="connsiteX3" fmla="*/ 169545 w 407670"/>
              <a:gd name="connsiteY3" fmla="*/ 110490 h 457200"/>
              <a:gd name="connsiteX4" fmla="*/ 179070 w 407670"/>
              <a:gd name="connsiteY4" fmla="*/ 167640 h 457200"/>
              <a:gd name="connsiteX5" fmla="*/ 289560 w 407670"/>
              <a:gd name="connsiteY5" fmla="*/ 169545 h 457200"/>
              <a:gd name="connsiteX6" fmla="*/ 293370 w 407670"/>
              <a:gd name="connsiteY6" fmla="*/ 192405 h 457200"/>
              <a:gd name="connsiteX7" fmla="*/ 323850 w 407670"/>
              <a:gd name="connsiteY7" fmla="*/ 194310 h 457200"/>
              <a:gd name="connsiteX8" fmla="*/ 321945 w 407670"/>
              <a:gd name="connsiteY8" fmla="*/ 238125 h 457200"/>
              <a:gd name="connsiteX9" fmla="*/ 318135 w 407670"/>
              <a:gd name="connsiteY9" fmla="*/ 243840 h 457200"/>
              <a:gd name="connsiteX10" fmla="*/ 318135 w 407670"/>
              <a:gd name="connsiteY10" fmla="*/ 287655 h 457200"/>
              <a:gd name="connsiteX11" fmla="*/ 407670 w 407670"/>
              <a:gd name="connsiteY11" fmla="*/ 291465 h 457200"/>
              <a:gd name="connsiteX12" fmla="*/ 403860 w 407670"/>
              <a:gd name="connsiteY12" fmla="*/ 331470 h 457200"/>
              <a:gd name="connsiteX13" fmla="*/ 337185 w 407670"/>
              <a:gd name="connsiteY13" fmla="*/ 327660 h 457200"/>
              <a:gd name="connsiteX14" fmla="*/ 329565 w 407670"/>
              <a:gd name="connsiteY14" fmla="*/ 457200 h 457200"/>
              <a:gd name="connsiteX15" fmla="*/ 293370 w 407670"/>
              <a:gd name="connsiteY15" fmla="*/ 451485 h 457200"/>
              <a:gd name="connsiteX16" fmla="*/ 304800 w 407670"/>
              <a:gd name="connsiteY16" fmla="*/ 321945 h 457200"/>
              <a:gd name="connsiteX17" fmla="*/ 283845 w 407670"/>
              <a:gd name="connsiteY17" fmla="*/ 314325 h 457200"/>
              <a:gd name="connsiteX18" fmla="*/ 283845 w 407670"/>
              <a:gd name="connsiteY18" fmla="*/ 281940 h 457200"/>
              <a:gd name="connsiteX19" fmla="*/ 302895 w 407670"/>
              <a:gd name="connsiteY19" fmla="*/ 278130 h 457200"/>
              <a:gd name="connsiteX20" fmla="*/ 300990 w 407670"/>
              <a:gd name="connsiteY20" fmla="*/ 232410 h 457200"/>
              <a:gd name="connsiteX21" fmla="*/ 276225 w 407670"/>
              <a:gd name="connsiteY21" fmla="*/ 232410 h 457200"/>
              <a:gd name="connsiteX22" fmla="*/ 280035 w 407670"/>
              <a:gd name="connsiteY22" fmla="*/ 198120 h 457200"/>
              <a:gd name="connsiteX23" fmla="*/ 40005 w 407670"/>
              <a:gd name="connsiteY23" fmla="*/ 192405 h 457200"/>
              <a:gd name="connsiteX24" fmla="*/ 0 w 407670"/>
              <a:gd name="connsiteY24" fmla="*/ 247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7670" h="457200">
                <a:moveTo>
                  <a:pt x="0" y="24765"/>
                </a:moveTo>
                <a:lnTo>
                  <a:pt x="87630" y="0"/>
                </a:lnTo>
                <a:lnTo>
                  <a:pt x="106680" y="121920"/>
                </a:lnTo>
                <a:lnTo>
                  <a:pt x="169545" y="110490"/>
                </a:lnTo>
                <a:lnTo>
                  <a:pt x="179070" y="167640"/>
                </a:lnTo>
                <a:lnTo>
                  <a:pt x="289560" y="169545"/>
                </a:lnTo>
                <a:lnTo>
                  <a:pt x="293370" y="192405"/>
                </a:lnTo>
                <a:lnTo>
                  <a:pt x="323850" y="194310"/>
                </a:lnTo>
                <a:lnTo>
                  <a:pt x="321945" y="238125"/>
                </a:lnTo>
                <a:lnTo>
                  <a:pt x="318135" y="243840"/>
                </a:lnTo>
                <a:lnTo>
                  <a:pt x="318135" y="287655"/>
                </a:lnTo>
                <a:lnTo>
                  <a:pt x="407670" y="291465"/>
                </a:lnTo>
                <a:lnTo>
                  <a:pt x="403860" y="331470"/>
                </a:lnTo>
                <a:lnTo>
                  <a:pt x="337185" y="327660"/>
                </a:lnTo>
                <a:lnTo>
                  <a:pt x="329565" y="457200"/>
                </a:lnTo>
                <a:lnTo>
                  <a:pt x="293370" y="451485"/>
                </a:lnTo>
                <a:lnTo>
                  <a:pt x="304800" y="321945"/>
                </a:lnTo>
                <a:lnTo>
                  <a:pt x="283845" y="314325"/>
                </a:lnTo>
                <a:lnTo>
                  <a:pt x="283845" y="281940"/>
                </a:lnTo>
                <a:lnTo>
                  <a:pt x="302895" y="278130"/>
                </a:lnTo>
                <a:lnTo>
                  <a:pt x="300990" y="232410"/>
                </a:lnTo>
                <a:lnTo>
                  <a:pt x="276225" y="232410"/>
                </a:lnTo>
                <a:lnTo>
                  <a:pt x="280035" y="198120"/>
                </a:lnTo>
                <a:lnTo>
                  <a:pt x="40005" y="192405"/>
                </a:lnTo>
                <a:lnTo>
                  <a:pt x="0" y="24765"/>
                </a:lnTo>
                <a:close/>
              </a:path>
            </a:pathLst>
          </a:custGeom>
          <a:pattFill prst="dkVert">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343650" y="1659255"/>
            <a:ext cx="83820" cy="232410"/>
          </a:xfrm>
          <a:custGeom>
            <a:avLst/>
            <a:gdLst>
              <a:gd name="connsiteX0" fmla="*/ 30480 w 83820"/>
              <a:gd name="connsiteY0" fmla="*/ 0 h 232410"/>
              <a:gd name="connsiteX1" fmla="*/ 83820 w 83820"/>
              <a:gd name="connsiteY1" fmla="*/ 9525 h 232410"/>
              <a:gd name="connsiteX2" fmla="*/ 70485 w 83820"/>
              <a:gd name="connsiteY2" fmla="*/ 232410 h 232410"/>
              <a:gd name="connsiteX3" fmla="*/ 0 w 83820"/>
              <a:gd name="connsiteY3" fmla="*/ 220980 h 232410"/>
              <a:gd name="connsiteX4" fmla="*/ 30480 w 83820"/>
              <a:gd name="connsiteY4" fmla="*/ 0 h 23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232410">
                <a:moveTo>
                  <a:pt x="30480" y="0"/>
                </a:moveTo>
                <a:lnTo>
                  <a:pt x="83820" y="9525"/>
                </a:lnTo>
                <a:lnTo>
                  <a:pt x="70485" y="232410"/>
                </a:lnTo>
                <a:lnTo>
                  <a:pt x="0" y="220980"/>
                </a:lnTo>
                <a:lnTo>
                  <a:pt x="30480" y="0"/>
                </a:lnTo>
                <a:close/>
              </a:path>
            </a:pathLst>
          </a:custGeom>
          <a:pattFill prst="dkVert">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8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Strengthening the Industrial District</a:t>
            </a:r>
          </a:p>
        </p:txBody>
      </p:sp>
      <p:sp>
        <p:nvSpPr>
          <p:cNvPr id="5" name="Content Placeholder 3"/>
          <p:cNvSpPr>
            <a:spLocks noGrp="1"/>
          </p:cNvSpPr>
          <p:nvPr>
            <p:ph idx="1"/>
          </p:nvPr>
        </p:nvSpPr>
        <p:spPr>
          <a:xfrm>
            <a:off x="235393" y="1432711"/>
            <a:ext cx="5460328" cy="5425289"/>
          </a:xfrm>
        </p:spPr>
        <p:txBody>
          <a:bodyPr>
            <a:normAutofit/>
          </a:bodyPr>
          <a:lstStyle/>
          <a:p>
            <a:r>
              <a:rPr lang="en-US" dirty="0"/>
              <a:t>Key Questions</a:t>
            </a:r>
          </a:p>
          <a:p>
            <a:pPr lvl="1"/>
            <a:r>
              <a:rPr lang="en-US" dirty="0"/>
              <a:t>Will Purple Line/market forces cause displacement?</a:t>
            </a:r>
          </a:p>
          <a:p>
            <a:pPr lvl="1"/>
            <a:r>
              <a:rPr lang="en-US" dirty="0"/>
              <a:t>Will zoning to non-industrial uses impact the area?</a:t>
            </a:r>
          </a:p>
          <a:p>
            <a:pPr lvl="1"/>
            <a:r>
              <a:rPr lang="en-US" dirty="0"/>
              <a:t>How can we strengthen the industrial district?</a:t>
            </a:r>
          </a:p>
          <a:p>
            <a:endParaRPr lang="en-US" dirty="0"/>
          </a:p>
        </p:txBody>
      </p:sp>
      <p:sp>
        <p:nvSpPr>
          <p:cNvPr id="6" name="TextBox 5"/>
          <p:cNvSpPr txBox="1"/>
          <p:nvPr/>
        </p:nvSpPr>
        <p:spPr>
          <a:xfrm>
            <a:off x="235392" y="746518"/>
            <a:ext cx="8212870" cy="523220"/>
          </a:xfrm>
          <a:prstGeom prst="rect">
            <a:avLst/>
          </a:prstGeom>
          <a:noFill/>
        </p:spPr>
        <p:txBody>
          <a:bodyPr wrap="square" rtlCol="0">
            <a:spAutoFit/>
          </a:bodyPr>
          <a:lstStyle/>
          <a:p>
            <a:r>
              <a:rPr lang="en-US" sz="2800" b="1" dirty="0">
                <a:solidFill>
                  <a:schemeClr val="bg1"/>
                </a:solidFill>
              </a:rPr>
              <a:t>Brookville Road Market Study</a:t>
            </a:r>
          </a:p>
        </p:txBody>
      </p:sp>
      <p:pic>
        <p:nvPicPr>
          <p:cNvPr id="15" name="Picture 2" descr="\\mcp-mro-fs1\shared1\AREA_1\Master Plans\Lyttonsville\Urban Design\Graphics\Workshop Graphics\CommunityWorkshop_9292014\VisioningExerciseSummary_9292014 Folder\Industrial Images\Lville June 2014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822" y="1382816"/>
            <a:ext cx="2890312" cy="21118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mcp-mro-fs1\shared1\AREA_1\Master Plans\Lyttonsville\Urban Design\Graphics\Workshop Graphics\CommunityWorkshop_9292014\VisioningExerciseSummary_9292014 Folder\Industrial Images\DSC_06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7373" y="3978417"/>
            <a:ext cx="2889761" cy="191583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4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Greater Lyttonsville’s Rich History</a:t>
            </a:r>
          </a:p>
        </p:txBody>
      </p:sp>
    </p:spTree>
    <p:extLst>
      <p:ext uri="{BB962C8B-B14F-4D97-AF65-F5344CB8AC3E}">
        <p14:creationId xmlns:p14="http://schemas.microsoft.com/office/powerpoint/2010/main" val="216284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Strengthening the Industrial District</a:t>
            </a:r>
          </a:p>
        </p:txBody>
      </p:sp>
      <p:sp>
        <p:nvSpPr>
          <p:cNvPr id="5" name="Content Placeholder 3"/>
          <p:cNvSpPr>
            <a:spLocks noGrp="1"/>
          </p:cNvSpPr>
          <p:nvPr>
            <p:ph idx="1"/>
          </p:nvPr>
        </p:nvSpPr>
        <p:spPr>
          <a:xfrm>
            <a:off x="235392" y="1432711"/>
            <a:ext cx="8523018" cy="5425289"/>
          </a:xfrm>
        </p:spPr>
        <p:txBody>
          <a:bodyPr>
            <a:normAutofit/>
          </a:bodyPr>
          <a:lstStyle/>
          <a:p>
            <a:r>
              <a:rPr lang="en-US" dirty="0"/>
              <a:t>Purple Line/Market Forces will </a:t>
            </a:r>
            <a:r>
              <a:rPr lang="en-US" b="1" dirty="0"/>
              <a:t>NOT</a:t>
            </a:r>
            <a:r>
              <a:rPr lang="en-US" dirty="0"/>
              <a:t> singlehandedly cause displacement</a:t>
            </a:r>
          </a:p>
          <a:p>
            <a:pPr lvl="1"/>
            <a:r>
              <a:rPr lang="en-US" dirty="0"/>
              <a:t>Limited commercial demand</a:t>
            </a:r>
          </a:p>
          <a:p>
            <a:pPr lvl="1"/>
            <a:r>
              <a:rPr lang="en-US" dirty="0"/>
              <a:t>Vertical redevelopment is costly</a:t>
            </a:r>
          </a:p>
          <a:p>
            <a:endParaRPr lang="en-US" sz="800" dirty="0"/>
          </a:p>
          <a:p>
            <a:r>
              <a:rPr lang="en-US" dirty="0"/>
              <a:t>Changes to industrial zoning </a:t>
            </a:r>
            <a:r>
              <a:rPr lang="en-US" b="1" dirty="0"/>
              <a:t>COULD</a:t>
            </a:r>
            <a:r>
              <a:rPr lang="en-US" dirty="0"/>
              <a:t> have limited impact</a:t>
            </a:r>
          </a:p>
          <a:p>
            <a:pPr lvl="1"/>
            <a:r>
              <a:rPr lang="en-US" dirty="0"/>
              <a:t>Avoid rezoning sensitive industrial properties</a:t>
            </a:r>
          </a:p>
          <a:p>
            <a:pPr lvl="1"/>
            <a:endParaRPr lang="en-US" sz="800" dirty="0"/>
          </a:p>
          <a:p>
            <a:r>
              <a:rPr lang="en-US" dirty="0"/>
              <a:t> REINFORCE industrial district presence</a:t>
            </a:r>
          </a:p>
          <a:p>
            <a:pPr lvl="1"/>
            <a:r>
              <a:rPr lang="en-US" dirty="0"/>
              <a:t>Support operational needs</a:t>
            </a:r>
          </a:p>
          <a:p>
            <a:pPr lvl="1"/>
            <a:r>
              <a:rPr lang="en-US" dirty="0"/>
              <a:t>Encourage business attraction &amp; reinvestment</a:t>
            </a:r>
          </a:p>
          <a:p>
            <a:pPr lvl="1"/>
            <a:endParaRPr lang="en-US" dirty="0"/>
          </a:p>
          <a:p>
            <a:endParaRPr lang="en-US" dirty="0"/>
          </a:p>
        </p:txBody>
      </p:sp>
      <p:sp>
        <p:nvSpPr>
          <p:cNvPr id="6" name="TextBox 5"/>
          <p:cNvSpPr txBox="1"/>
          <p:nvPr/>
        </p:nvSpPr>
        <p:spPr>
          <a:xfrm>
            <a:off x="235392" y="746518"/>
            <a:ext cx="8212870" cy="523220"/>
          </a:xfrm>
          <a:prstGeom prst="rect">
            <a:avLst/>
          </a:prstGeom>
          <a:noFill/>
        </p:spPr>
        <p:txBody>
          <a:bodyPr wrap="square" rtlCol="0">
            <a:spAutoFit/>
          </a:bodyPr>
          <a:lstStyle/>
          <a:p>
            <a:r>
              <a:rPr lang="en-US" sz="2800" b="1" dirty="0">
                <a:solidFill>
                  <a:schemeClr val="bg1"/>
                </a:solidFill>
              </a:rPr>
              <a:t>Key Findings</a:t>
            </a:r>
          </a:p>
        </p:txBody>
      </p:sp>
    </p:spTree>
    <p:extLst>
      <p:ext uri="{BB962C8B-B14F-4D97-AF65-F5344CB8AC3E}">
        <p14:creationId xmlns:p14="http://schemas.microsoft.com/office/powerpoint/2010/main" val="5790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Strengthening the Industrial District</a:t>
            </a:r>
          </a:p>
        </p:txBody>
      </p:sp>
      <p:sp>
        <p:nvSpPr>
          <p:cNvPr id="5" name="Content Placeholder 3"/>
          <p:cNvSpPr>
            <a:spLocks noGrp="1"/>
          </p:cNvSpPr>
          <p:nvPr>
            <p:ph idx="1"/>
          </p:nvPr>
        </p:nvSpPr>
        <p:spPr>
          <a:xfrm>
            <a:off x="235392" y="1432711"/>
            <a:ext cx="4964569" cy="5425289"/>
          </a:xfrm>
        </p:spPr>
        <p:txBody>
          <a:bodyPr>
            <a:normAutofit/>
          </a:bodyPr>
          <a:lstStyle/>
          <a:p>
            <a:r>
              <a:rPr lang="en-US" dirty="0"/>
              <a:t>Preserve majority of industrial area</a:t>
            </a:r>
          </a:p>
          <a:p>
            <a:r>
              <a:rPr lang="en-US" dirty="0"/>
              <a:t>Avoid CR conversions in most sensitive areas</a:t>
            </a:r>
          </a:p>
          <a:p>
            <a:r>
              <a:rPr lang="en-US" dirty="0"/>
              <a:t>Improve operations in Industrial District (e.g. wayfinding)</a:t>
            </a:r>
          </a:p>
          <a:p>
            <a:r>
              <a:rPr lang="en-US" dirty="0"/>
              <a:t>Economic Development – attract businesses, coordinate marketing/branding</a:t>
            </a:r>
          </a:p>
          <a:p>
            <a:pPr lvl="1"/>
            <a:endParaRPr lang="en-US" dirty="0"/>
          </a:p>
          <a:p>
            <a:pPr lvl="1"/>
            <a:endParaRPr lang="en-US" dirty="0"/>
          </a:p>
          <a:p>
            <a:pPr lvl="1"/>
            <a:endParaRPr lang="en-US" dirty="0"/>
          </a:p>
          <a:p>
            <a:pPr lvl="1"/>
            <a:endParaRPr lang="en-US" dirty="0"/>
          </a:p>
        </p:txBody>
      </p:sp>
      <p:sp>
        <p:nvSpPr>
          <p:cNvPr id="6" name="TextBox 5"/>
          <p:cNvSpPr txBox="1"/>
          <p:nvPr/>
        </p:nvSpPr>
        <p:spPr>
          <a:xfrm>
            <a:off x="235392" y="771465"/>
            <a:ext cx="8212870" cy="523220"/>
          </a:xfrm>
          <a:prstGeom prst="rect">
            <a:avLst/>
          </a:prstGeom>
          <a:noFill/>
        </p:spPr>
        <p:txBody>
          <a:bodyPr wrap="square" rtlCol="0">
            <a:spAutoFit/>
          </a:bodyPr>
          <a:lstStyle/>
          <a:p>
            <a:r>
              <a:rPr lang="en-US" sz="2800" b="1" dirty="0">
                <a:solidFill>
                  <a:schemeClr val="bg1"/>
                </a:solidFill>
              </a:rPr>
              <a:t>General Strategy</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070" y="1137536"/>
            <a:ext cx="2620382" cy="254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070" y="3927149"/>
            <a:ext cx="2620382" cy="251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910727" y="1137536"/>
            <a:ext cx="1390261" cy="369332"/>
          </a:xfrm>
          <a:prstGeom prst="rect">
            <a:avLst/>
          </a:prstGeom>
          <a:noFill/>
        </p:spPr>
        <p:txBody>
          <a:bodyPr wrap="square" rtlCol="0">
            <a:spAutoFit/>
          </a:bodyPr>
          <a:lstStyle/>
          <a:p>
            <a:r>
              <a:rPr lang="en-US" dirty="0"/>
              <a:t>Existing</a:t>
            </a:r>
          </a:p>
        </p:txBody>
      </p:sp>
      <p:sp>
        <p:nvSpPr>
          <p:cNvPr id="8" name="TextBox 7"/>
          <p:cNvSpPr txBox="1"/>
          <p:nvPr/>
        </p:nvSpPr>
        <p:spPr>
          <a:xfrm>
            <a:off x="7753739" y="3942027"/>
            <a:ext cx="1390261" cy="369332"/>
          </a:xfrm>
          <a:prstGeom prst="rect">
            <a:avLst/>
          </a:prstGeom>
          <a:noFill/>
        </p:spPr>
        <p:txBody>
          <a:bodyPr wrap="square" rtlCol="0">
            <a:spAutoFit/>
          </a:bodyPr>
          <a:lstStyle/>
          <a:p>
            <a:r>
              <a:rPr lang="en-US" dirty="0"/>
              <a:t>Proposed</a:t>
            </a:r>
          </a:p>
        </p:txBody>
      </p:sp>
    </p:spTree>
    <p:extLst>
      <p:ext uri="{BB962C8B-B14F-4D97-AF65-F5344CB8AC3E}">
        <p14:creationId xmlns:p14="http://schemas.microsoft.com/office/powerpoint/2010/main" val="23945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District Character &amp; Compatibility</a:t>
            </a:r>
          </a:p>
        </p:txBody>
      </p:sp>
    </p:spTree>
    <p:extLst>
      <p:ext uri="{BB962C8B-B14F-4D97-AF65-F5344CB8AC3E}">
        <p14:creationId xmlns:p14="http://schemas.microsoft.com/office/powerpoint/2010/main" val="269671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3928" r="40065" b="56735"/>
          <a:stretch/>
        </p:blipFill>
        <p:spPr>
          <a:xfrm>
            <a:off x="1" y="-1"/>
            <a:ext cx="9144000" cy="6858001"/>
          </a:xfrm>
          <a:prstGeom prst="rect">
            <a:avLst/>
          </a:prstGeom>
        </p:spPr>
      </p:pic>
      <p:sp>
        <p:nvSpPr>
          <p:cNvPr id="6" name="Title 2"/>
          <p:cNvSpPr txBox="1">
            <a:spLocks/>
          </p:cNvSpPr>
          <p:nvPr/>
        </p:nvSpPr>
        <p:spPr>
          <a:xfrm>
            <a:off x="661930" y="2006876"/>
            <a:ext cx="7832565" cy="8805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4">
                    <a:lumMod val="60000"/>
                    <a:lumOff val="40000"/>
                  </a:schemeClr>
                </a:solidFill>
                <a:effectLst/>
                <a:uLnTx/>
                <a:uFillTx/>
                <a:latin typeface="Sylfaen" panose="010A0502050306030303" pitchFamily="18" charset="0"/>
                <a:ea typeface="+mj-ea"/>
                <a:cs typeface="+mj-cs"/>
              </a:rPr>
              <a:t>Building Form and Compatibility Goals: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ylfaen" panose="010A0502050306030303" pitchFamily="18" charset="0"/>
              <a:ea typeface="+mj-ea"/>
              <a:cs typeface="+mj-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Sylfaen" panose="010A0502050306030303" pitchFamily="18" charset="0"/>
                <a:ea typeface="+mj-ea"/>
                <a:cs typeface="+mj-cs"/>
              </a:rPr>
              <a:t>Design buildings and landscape to frame a vibrant public realm of walkable and active streets and public spaces.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ylfaen" panose="010A0502050306030303" pitchFamily="18" charset="0"/>
              <a:ea typeface="+mj-ea"/>
              <a:cs typeface="+mj-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Sylfaen" panose="010A0502050306030303" pitchFamily="18" charset="0"/>
                <a:ea typeface="+mj-ea"/>
                <a:cs typeface="+mj-cs"/>
              </a:rPr>
              <a:t>Provide opportunities for limited development near the proposed light rail stations that is compatible with surrounding communities. </a:t>
            </a:r>
          </a:p>
        </p:txBody>
      </p:sp>
    </p:spTree>
    <p:extLst>
      <p:ext uri="{BB962C8B-B14F-4D97-AF65-F5344CB8AC3E}">
        <p14:creationId xmlns:p14="http://schemas.microsoft.com/office/powerpoint/2010/main" val="223102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clrChange>
              <a:clrFrom>
                <a:srgbClr val="000000"/>
              </a:clrFrom>
              <a:clrTo>
                <a:srgbClr val="000000">
                  <a:alpha val="0"/>
                </a:srgbClr>
              </a:clrTo>
            </a:clrChange>
          </a:blip>
          <a:stretch>
            <a:fillRect/>
          </a:stretch>
        </p:blipFill>
        <p:spPr>
          <a:xfrm>
            <a:off x="-346923" y="2007337"/>
            <a:ext cx="4949243" cy="396981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2294465" y="2929548"/>
            <a:ext cx="7028439" cy="880541"/>
          </a:xfrm>
        </p:spPr>
        <p:txBody>
          <a:bodyPr>
            <a:normAutofit/>
          </a:bodyPr>
          <a:lstStyle/>
          <a:p>
            <a:r>
              <a:rPr lang="en-US" dirty="0"/>
              <a:t>Industrial/Institutional Area</a:t>
            </a:r>
          </a:p>
        </p:txBody>
      </p:sp>
      <p:pic>
        <p:nvPicPr>
          <p:cNvPr id="6" name="Picture 5"/>
          <p:cNvPicPr>
            <a:picLocks noChangeAspect="1"/>
          </p:cNvPicPr>
          <p:nvPr/>
        </p:nvPicPr>
        <p:blipFill rotWithShape="1">
          <a:blip r:embed="rId3">
            <a:clrChange>
              <a:clrFrom>
                <a:srgbClr val="000000"/>
              </a:clrFrom>
              <a:clrTo>
                <a:srgbClr val="000000">
                  <a:alpha val="0"/>
                </a:srgbClr>
              </a:clrTo>
            </a:clrChange>
          </a:blip>
          <a:srcRect l="52328" t="17748" r="36235" b="20029"/>
          <a:stretch/>
        </p:blipFill>
        <p:spPr>
          <a:xfrm>
            <a:off x="60286" y="2153940"/>
            <a:ext cx="2647700" cy="3198328"/>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2017005" y="4583047"/>
            <a:ext cx="880218" cy="348813"/>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Residential Area</a:t>
            </a:r>
          </a:p>
        </p:txBody>
      </p:sp>
      <p:sp>
        <p:nvSpPr>
          <p:cNvPr id="7" name="TextBox 6"/>
          <p:cNvSpPr txBox="1"/>
          <p:nvPr/>
        </p:nvSpPr>
        <p:spPr>
          <a:xfrm>
            <a:off x="918110" y="3046652"/>
            <a:ext cx="953417"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Industrial/ Institutional Area</a:t>
            </a:r>
          </a:p>
        </p:txBody>
      </p:sp>
      <p:sp>
        <p:nvSpPr>
          <p:cNvPr id="8" name="TextBox 7"/>
          <p:cNvSpPr txBox="1"/>
          <p:nvPr/>
        </p:nvSpPr>
        <p:spPr>
          <a:xfrm>
            <a:off x="1253418" y="4043479"/>
            <a:ext cx="1100866"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Brookville Rd/ Lyttonsville Station Area</a:t>
            </a:r>
          </a:p>
        </p:txBody>
      </p:sp>
      <p:sp>
        <p:nvSpPr>
          <p:cNvPr id="9" name="TextBox 8"/>
          <p:cNvSpPr txBox="1"/>
          <p:nvPr/>
        </p:nvSpPr>
        <p:spPr>
          <a:xfrm>
            <a:off x="3186473" y="4731947"/>
            <a:ext cx="880218" cy="482248"/>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Woodside/ 16</a:t>
            </a:r>
            <a:r>
              <a:rPr kumimoji="0" lang="en-US" sz="1100" b="0" i="0" u="none" strike="noStrike" kern="0" cap="none" spc="0" normalizeH="0" baseline="30000" noProof="0" dirty="0">
                <a:ln>
                  <a:noFill/>
                </a:ln>
                <a:solidFill>
                  <a:prstClr val="white"/>
                </a:solidFill>
                <a:effectLst/>
                <a:uLnTx/>
                <a:uFillTx/>
                <a:latin typeface="Calibri Light" panose="020F0302020204030204" pitchFamily="34" charset="0"/>
              </a:rPr>
              <a:t>th</a:t>
            </a: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 St Station Area</a:t>
            </a:r>
          </a:p>
        </p:txBody>
      </p:sp>
    </p:spTree>
    <p:extLst>
      <p:ext uri="{BB962C8B-B14F-4D97-AF65-F5344CB8AC3E}">
        <p14:creationId xmlns:p14="http://schemas.microsoft.com/office/powerpoint/2010/main" val="22799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District Character</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28" t="1061" r="13895"/>
          <a:stretch/>
        </p:blipFill>
        <p:spPr bwMode="auto">
          <a:xfrm>
            <a:off x="-1" y="566057"/>
            <a:ext cx="4877599" cy="291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129" r="6995"/>
          <a:stretch/>
        </p:blipFill>
        <p:spPr>
          <a:xfrm>
            <a:off x="5020189" y="595800"/>
            <a:ext cx="4123811" cy="34799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806" y="4179081"/>
            <a:ext cx="4131194" cy="2668508"/>
          </a:xfrm>
          <a:prstGeom prst="rect">
            <a:avLst/>
          </a:prstGeom>
        </p:spPr>
      </p:pic>
      <p:pic>
        <p:nvPicPr>
          <p:cNvPr id="8" name="Picture 3" descr="\\MCP-MRO-FS1\Shared1\AREA_1\Master Plans\Lyttonsville\Photos\Lyttonsville pics\Lyttonsville-Rosemary Hills Pictures\DSC_018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71" t="223" b="19707"/>
          <a:stretch/>
        </p:blipFill>
        <p:spPr bwMode="auto">
          <a:xfrm>
            <a:off x="0" y="3554943"/>
            <a:ext cx="4883932" cy="329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3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4465" y="2733262"/>
            <a:ext cx="6849535" cy="11827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11" name="Picture 10"/>
          <p:cNvPicPr>
            <a:picLocks noChangeAspect="1"/>
          </p:cNvPicPr>
          <p:nvPr/>
        </p:nvPicPr>
        <p:blipFill>
          <a:blip r:embed="rId2">
            <a:clrChange>
              <a:clrFrom>
                <a:srgbClr val="000000"/>
              </a:clrFrom>
              <a:clrTo>
                <a:srgbClr val="000000">
                  <a:alpha val="0"/>
                </a:srgbClr>
              </a:clrTo>
            </a:clrChange>
          </a:blip>
          <a:stretch>
            <a:fillRect/>
          </a:stretch>
        </p:blipFill>
        <p:spPr>
          <a:xfrm>
            <a:off x="-346923" y="2007337"/>
            <a:ext cx="4949243" cy="396981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2294465" y="2929548"/>
            <a:ext cx="7028439" cy="880541"/>
          </a:xfrm>
        </p:spPr>
        <p:txBody>
          <a:bodyPr>
            <a:noAutofit/>
          </a:bodyPr>
          <a:lstStyle/>
          <a:p>
            <a:pPr>
              <a:lnSpc>
                <a:spcPts val="4600"/>
              </a:lnSpc>
            </a:pPr>
            <a:r>
              <a:rPr lang="en-US" dirty="0"/>
              <a:t>Brookville Road/</a:t>
            </a:r>
            <a:r>
              <a:rPr lang="en-US" dirty="0" err="1"/>
              <a:t>Lyttonsville</a:t>
            </a:r>
            <a:br>
              <a:rPr lang="en-US" dirty="0"/>
            </a:br>
            <a:r>
              <a:rPr lang="en-US" dirty="0"/>
              <a:t>Station Area</a:t>
            </a:r>
          </a:p>
        </p:txBody>
      </p:sp>
      <p:sp>
        <p:nvSpPr>
          <p:cNvPr id="6" name="TextBox 5"/>
          <p:cNvSpPr txBox="1"/>
          <p:nvPr/>
        </p:nvSpPr>
        <p:spPr>
          <a:xfrm>
            <a:off x="1962123" y="4765694"/>
            <a:ext cx="880218" cy="348813"/>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Residential Area</a:t>
            </a:r>
          </a:p>
        </p:txBody>
      </p:sp>
      <p:sp>
        <p:nvSpPr>
          <p:cNvPr id="7" name="TextBox 6"/>
          <p:cNvSpPr txBox="1"/>
          <p:nvPr/>
        </p:nvSpPr>
        <p:spPr>
          <a:xfrm>
            <a:off x="918110" y="3311576"/>
            <a:ext cx="953417"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Industrial/ Institutional Area</a:t>
            </a:r>
          </a:p>
        </p:txBody>
      </p:sp>
      <p:sp>
        <p:nvSpPr>
          <p:cNvPr id="10" name="TextBox 9"/>
          <p:cNvSpPr txBox="1"/>
          <p:nvPr/>
        </p:nvSpPr>
        <p:spPr>
          <a:xfrm>
            <a:off x="3175322" y="4765694"/>
            <a:ext cx="880218" cy="482248"/>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Woodside/ 16</a:t>
            </a:r>
            <a:r>
              <a:rPr kumimoji="0" lang="en-US" sz="1100" b="0" i="0" u="none" strike="noStrike" kern="0" cap="none" spc="0" normalizeH="0" baseline="30000" noProof="0" dirty="0">
                <a:ln>
                  <a:noFill/>
                </a:ln>
                <a:solidFill>
                  <a:prstClr val="white"/>
                </a:solidFill>
                <a:effectLst/>
                <a:uLnTx/>
                <a:uFillTx/>
                <a:latin typeface="Calibri Light" panose="020F0302020204030204" pitchFamily="34" charset="0"/>
              </a:rPr>
              <a:t>th</a:t>
            </a: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 St Station Area</a:t>
            </a:r>
          </a:p>
        </p:txBody>
      </p:sp>
      <p:pic>
        <p:nvPicPr>
          <p:cNvPr id="9" name="Picture 8"/>
          <p:cNvPicPr>
            <a:picLocks noChangeAspect="1"/>
          </p:cNvPicPr>
          <p:nvPr/>
        </p:nvPicPr>
        <p:blipFill>
          <a:blip r:embed="rId3">
            <a:clrChange>
              <a:clrFrom>
                <a:srgbClr val="000000"/>
              </a:clrFrom>
              <a:clrTo>
                <a:srgbClr val="000000">
                  <a:alpha val="0"/>
                </a:srgbClr>
              </a:clrTo>
            </a:clrChange>
          </a:blip>
          <a:stretch>
            <a:fillRect/>
          </a:stretch>
        </p:blipFill>
        <p:spPr>
          <a:xfrm>
            <a:off x="829875" y="3623297"/>
            <a:ext cx="1479957" cy="1783401"/>
          </a:xfrm>
          <a:prstGeom prst="rect">
            <a:avLst/>
          </a:prstGeom>
        </p:spPr>
      </p:pic>
    </p:spTree>
    <p:extLst>
      <p:ext uri="{BB962C8B-B14F-4D97-AF65-F5344CB8AC3E}">
        <p14:creationId xmlns:p14="http://schemas.microsoft.com/office/powerpoint/2010/main" val="246284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557423"/>
            <a:ext cx="4955116" cy="2316405"/>
          </a:xfrm>
          <a:prstGeom prst="rect">
            <a:avLst/>
          </a:prstGeom>
        </p:spPr>
      </p:pic>
      <p:sp>
        <p:nvSpPr>
          <p:cNvPr id="3" name="Title 2"/>
          <p:cNvSpPr>
            <a:spLocks noGrp="1"/>
          </p:cNvSpPr>
          <p:nvPr>
            <p:ph type="title"/>
          </p:nvPr>
        </p:nvSpPr>
        <p:spPr/>
        <p:txBody>
          <a:bodyPr/>
          <a:lstStyle/>
          <a:p>
            <a:r>
              <a:rPr lang="en-US" dirty="0"/>
              <a:t>District Character</a:t>
            </a:r>
          </a:p>
        </p:txBody>
      </p:sp>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92" t="19132" r="6612" b="32776"/>
          <a:stretch/>
        </p:blipFill>
        <p:spPr bwMode="auto">
          <a:xfrm>
            <a:off x="5026521" y="3154549"/>
            <a:ext cx="4117479" cy="161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433" t="623" r="12771" b="633"/>
          <a:stretch/>
        </p:blipFill>
        <p:spPr>
          <a:xfrm>
            <a:off x="0" y="2956560"/>
            <a:ext cx="4955116" cy="3901440"/>
          </a:xfrm>
          <a:prstGeom prst="rect">
            <a:avLst/>
          </a:prstGeom>
        </p:spPr>
      </p:pic>
      <p:grpSp>
        <p:nvGrpSpPr>
          <p:cNvPr id="4" name="Group 3"/>
          <p:cNvGrpSpPr/>
          <p:nvPr/>
        </p:nvGrpSpPr>
        <p:grpSpPr>
          <a:xfrm>
            <a:off x="5028519" y="557424"/>
            <a:ext cx="4118368" cy="2510516"/>
            <a:chOff x="4443146" y="557424"/>
            <a:chExt cx="4703741" cy="2867354"/>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883" r="29656"/>
            <a:stretch/>
          </p:blipFill>
          <p:spPr>
            <a:xfrm>
              <a:off x="4443146" y="557424"/>
              <a:ext cx="2398143" cy="2867354"/>
            </a:xfrm>
            <a:prstGeom prst="rect">
              <a:avLst/>
            </a:prstGeom>
          </p:spPr>
        </p:pic>
        <p:pic>
          <p:nvPicPr>
            <p:cNvPr id="9" name="Picture 2" descr="http://greenworkspc.com/wp-content/uploads/2013/05/Gresham-Springwater_Spur-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04" t="5759" r="39810" b="2220"/>
            <a:stretch/>
          </p:blipFill>
          <p:spPr bwMode="auto">
            <a:xfrm>
              <a:off x="6918928" y="557692"/>
              <a:ext cx="2227959" cy="286708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159" t="4214" r="6264" b="35621"/>
          <a:stretch/>
        </p:blipFill>
        <p:spPr>
          <a:xfrm>
            <a:off x="5026521" y="4852413"/>
            <a:ext cx="4117479" cy="2005587"/>
          </a:xfrm>
          <a:prstGeom prst="rect">
            <a:avLst/>
          </a:prstGeom>
        </p:spPr>
      </p:pic>
    </p:spTree>
    <p:extLst>
      <p:ext uri="{BB962C8B-B14F-4D97-AF65-F5344CB8AC3E}">
        <p14:creationId xmlns:p14="http://schemas.microsoft.com/office/powerpoint/2010/main" val="48353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416" y="0"/>
            <a:ext cx="8438825" cy="633440"/>
          </a:xfrm>
        </p:spPr>
        <p:txBody>
          <a:bodyPr/>
          <a:lstStyle/>
          <a:p>
            <a:r>
              <a:rPr lang="en-US" sz="3300" dirty="0"/>
              <a:t>Where Industrial meets Residential/Mixed Use</a:t>
            </a:r>
          </a:p>
        </p:txBody>
      </p:sp>
      <p:pic>
        <p:nvPicPr>
          <p:cNvPr id="2" name="Picture 1"/>
          <p:cNvPicPr>
            <a:picLocks noChangeAspect="1"/>
          </p:cNvPicPr>
          <p:nvPr/>
        </p:nvPicPr>
        <p:blipFill rotWithShape="1">
          <a:blip r:embed="rId3"/>
          <a:srcRect l="4667"/>
          <a:stretch/>
        </p:blipFill>
        <p:spPr>
          <a:xfrm>
            <a:off x="124138" y="646581"/>
            <a:ext cx="4621396" cy="2670916"/>
          </a:xfrm>
          <a:prstGeom prst="rect">
            <a:avLst/>
          </a:prstGeom>
        </p:spPr>
      </p:pic>
      <p:pic>
        <p:nvPicPr>
          <p:cNvPr id="4" name="Picture 3"/>
          <p:cNvPicPr>
            <a:picLocks noChangeAspect="1"/>
          </p:cNvPicPr>
          <p:nvPr/>
        </p:nvPicPr>
        <p:blipFill rotWithShape="1">
          <a:blip r:embed="rId4"/>
          <a:srcRect t="6720" b="6536"/>
          <a:stretch/>
        </p:blipFill>
        <p:spPr>
          <a:xfrm>
            <a:off x="124138" y="3414947"/>
            <a:ext cx="8886423" cy="3330430"/>
          </a:xfrm>
          <a:prstGeom prst="rect">
            <a:avLst/>
          </a:prstGeom>
        </p:spPr>
      </p:pic>
      <p:pic>
        <p:nvPicPr>
          <p:cNvPr id="5" name="Picture 4"/>
          <p:cNvPicPr>
            <a:picLocks noChangeAspect="1"/>
          </p:cNvPicPr>
          <p:nvPr/>
        </p:nvPicPr>
        <p:blipFill rotWithShape="1">
          <a:blip r:embed="rId5"/>
          <a:srcRect l="1055" r="12255"/>
          <a:stretch/>
        </p:blipFill>
        <p:spPr>
          <a:xfrm>
            <a:off x="4826656" y="646582"/>
            <a:ext cx="4183906" cy="2670916"/>
          </a:xfrm>
          <a:prstGeom prst="rect">
            <a:avLst/>
          </a:prstGeom>
        </p:spPr>
      </p:pic>
      <p:sp>
        <p:nvSpPr>
          <p:cNvPr id="6" name="TextBox 5"/>
          <p:cNvSpPr txBox="1"/>
          <p:nvPr/>
        </p:nvSpPr>
        <p:spPr>
          <a:xfrm>
            <a:off x="124138" y="6376045"/>
            <a:ext cx="18029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Berkeley, CA</a:t>
            </a:r>
          </a:p>
        </p:txBody>
      </p:sp>
      <p:sp>
        <p:nvSpPr>
          <p:cNvPr id="9" name="TextBox 8"/>
          <p:cNvSpPr txBox="1"/>
          <p:nvPr/>
        </p:nvSpPr>
        <p:spPr>
          <a:xfrm>
            <a:off x="114193" y="2961306"/>
            <a:ext cx="18029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Emeryville, CA</a:t>
            </a:r>
          </a:p>
        </p:txBody>
      </p:sp>
      <p:sp>
        <p:nvSpPr>
          <p:cNvPr id="10" name="TextBox 9"/>
          <p:cNvSpPr txBox="1"/>
          <p:nvPr/>
        </p:nvSpPr>
        <p:spPr>
          <a:xfrm>
            <a:off x="4826656" y="2966963"/>
            <a:ext cx="18029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Oakland, CA</a:t>
            </a:r>
          </a:p>
        </p:txBody>
      </p:sp>
    </p:spTree>
    <p:extLst>
      <p:ext uri="{BB962C8B-B14F-4D97-AF65-F5344CB8AC3E}">
        <p14:creationId xmlns:p14="http://schemas.microsoft.com/office/powerpoint/2010/main" val="239387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326414" y="3919627"/>
          <a:ext cx="8460508" cy="2818058"/>
        </p:xfrm>
        <a:graphic>
          <a:graphicData uri="http://schemas.openxmlformats.org/presentationml/2006/ole">
            <mc:AlternateContent xmlns:mc="http://schemas.openxmlformats.org/markup-compatibility/2006">
              <mc:Choice xmlns:v="urn:schemas-microsoft-com:vml" Requires="v">
                <p:oleObj spid="_x0000_s5151" name="Image" r:id="rId4" imgW="11403000" imgH="3796560" progId="Photoshop.Image.16">
                  <p:embed/>
                </p:oleObj>
              </mc:Choice>
              <mc:Fallback>
                <p:oleObj name="Image" r:id="rId4" imgW="11403000" imgH="3796560" progId="Photoshop.Image.16">
                  <p:embed/>
                  <p:pic>
                    <p:nvPicPr>
                      <p:cNvPr id="11" name="Object 10"/>
                      <p:cNvPicPr/>
                      <p:nvPr/>
                    </p:nvPicPr>
                    <p:blipFill>
                      <a:blip r:embed="rId5"/>
                      <a:stretch>
                        <a:fillRect/>
                      </a:stretch>
                    </p:blipFill>
                    <p:spPr>
                      <a:xfrm>
                        <a:off x="326414" y="3919627"/>
                        <a:ext cx="8460508" cy="2818058"/>
                      </a:xfrm>
                      <a:prstGeom prst="rect">
                        <a:avLst/>
                      </a:prstGeom>
                    </p:spPr>
                  </p:pic>
                </p:oleObj>
              </mc:Fallback>
            </mc:AlternateContent>
          </a:graphicData>
        </a:graphic>
      </p:graphicFrame>
      <p:sp>
        <p:nvSpPr>
          <p:cNvPr id="3" name="Title 2"/>
          <p:cNvSpPr>
            <a:spLocks noGrp="1"/>
          </p:cNvSpPr>
          <p:nvPr>
            <p:ph type="title"/>
          </p:nvPr>
        </p:nvSpPr>
        <p:spPr>
          <a:xfrm>
            <a:off x="54416" y="0"/>
            <a:ext cx="8438825" cy="633440"/>
          </a:xfrm>
        </p:spPr>
        <p:txBody>
          <a:bodyPr/>
          <a:lstStyle/>
          <a:p>
            <a:r>
              <a:rPr lang="en-US" sz="3300" dirty="0"/>
              <a:t>Where Industrial meets Residential/Mixed Use</a:t>
            </a:r>
          </a:p>
        </p:txBody>
      </p:sp>
      <p:pic>
        <p:nvPicPr>
          <p:cNvPr id="7" name="Picture 6"/>
          <p:cNvPicPr>
            <a:picLocks noChangeAspect="1"/>
          </p:cNvPicPr>
          <p:nvPr/>
        </p:nvPicPr>
        <p:blipFill rotWithShape="1">
          <a:blip r:embed="rId6"/>
          <a:srcRect t="11639" b="14774"/>
          <a:stretch/>
        </p:blipFill>
        <p:spPr>
          <a:xfrm>
            <a:off x="326414" y="596125"/>
            <a:ext cx="8460508" cy="3224980"/>
          </a:xfrm>
          <a:prstGeom prst="rect">
            <a:avLst/>
          </a:prstGeom>
        </p:spPr>
      </p:pic>
      <p:sp>
        <p:nvSpPr>
          <p:cNvPr id="6" name="TextBox 5"/>
          <p:cNvSpPr txBox="1"/>
          <p:nvPr/>
        </p:nvSpPr>
        <p:spPr>
          <a:xfrm>
            <a:off x="6130452" y="3415197"/>
            <a:ext cx="28293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Little Falls Place, </a:t>
            </a:r>
            <a:r>
              <a:rPr kumimoji="0" lang="en-US" sz="1800" b="0" i="0" u="none" strike="noStrike" kern="0" cap="none" spc="0" normalizeH="0" baseline="0" noProof="0" dirty="0" err="1">
                <a:ln>
                  <a:noFill/>
                </a:ln>
                <a:solidFill>
                  <a:schemeClr val="bg1"/>
                </a:solidFill>
                <a:effectLst/>
                <a:uLnTx/>
                <a:uFillTx/>
              </a:rPr>
              <a:t>Westbard</a:t>
            </a:r>
            <a:endParaRPr kumimoji="0" lang="en-US"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2376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362"/>
            <a:ext cx="8653428" cy="633440"/>
          </a:xfrm>
        </p:spPr>
        <p:txBody>
          <a:bodyPr/>
          <a:lstStyle/>
          <a:p>
            <a:r>
              <a:rPr lang="en-US" dirty="0"/>
              <a:t>Many land use and development trends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9703" y="707687"/>
            <a:ext cx="5204298" cy="390322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9703" y="3847760"/>
            <a:ext cx="5204297" cy="3010240"/>
          </a:xfrm>
          <a:prstGeom prst="rect">
            <a:avLst/>
          </a:prstGeom>
        </p:spPr>
      </p:pic>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707687"/>
            <a:ext cx="4071286" cy="3053464"/>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07374"/>
            <a:ext cx="4075889" cy="3750626"/>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228" y="2934779"/>
            <a:ext cx="3069772" cy="18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9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35392" y="0"/>
            <a:ext cx="8212870" cy="633440"/>
          </a:xfrm>
        </p:spPr>
        <p:txBody>
          <a:bodyPr/>
          <a:lstStyle/>
          <a:p>
            <a:r>
              <a:rPr lang="en-US" dirty="0"/>
              <a:t>Light Rail Scale in Edge Communities</a:t>
            </a:r>
          </a:p>
        </p:txBody>
      </p:sp>
      <p:pic>
        <p:nvPicPr>
          <p:cNvPr id="5" name="Picture 4"/>
          <p:cNvPicPr>
            <a:picLocks noChangeAspect="1"/>
          </p:cNvPicPr>
          <p:nvPr/>
        </p:nvPicPr>
        <p:blipFill rotWithShape="1">
          <a:blip r:embed="rId3"/>
          <a:srcRect b="21498"/>
          <a:stretch/>
        </p:blipFill>
        <p:spPr>
          <a:xfrm>
            <a:off x="1071414" y="704849"/>
            <a:ext cx="6909494" cy="2877902"/>
          </a:xfrm>
          <a:prstGeom prst="rect">
            <a:avLst/>
          </a:prstGeom>
        </p:spPr>
      </p:pic>
      <p:sp>
        <p:nvSpPr>
          <p:cNvPr id="6" name="TextBox 5"/>
          <p:cNvSpPr txBox="1"/>
          <p:nvPr/>
        </p:nvSpPr>
        <p:spPr>
          <a:xfrm>
            <a:off x="3228975" y="3213419"/>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Mount Royal Station, Baltimore, MD</a:t>
            </a:r>
          </a:p>
        </p:txBody>
      </p:sp>
      <p:pic>
        <p:nvPicPr>
          <p:cNvPr id="2" name="Picture 1"/>
          <p:cNvPicPr>
            <a:picLocks noChangeAspect="1"/>
          </p:cNvPicPr>
          <p:nvPr/>
        </p:nvPicPr>
        <p:blipFill rotWithShape="1">
          <a:blip r:embed="rId4"/>
          <a:srcRect b="20065"/>
          <a:stretch/>
        </p:blipFill>
        <p:spPr>
          <a:xfrm>
            <a:off x="1071415" y="3734985"/>
            <a:ext cx="6909494" cy="2908855"/>
          </a:xfrm>
          <a:prstGeom prst="rect">
            <a:avLst/>
          </a:prstGeom>
        </p:spPr>
      </p:pic>
      <p:sp>
        <p:nvSpPr>
          <p:cNvPr id="8" name="TextBox 7"/>
          <p:cNvSpPr txBox="1"/>
          <p:nvPr/>
        </p:nvSpPr>
        <p:spPr>
          <a:xfrm>
            <a:off x="3173504" y="6293558"/>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Raymond Ave Station, St. Paul, MN</a:t>
            </a:r>
          </a:p>
        </p:txBody>
      </p:sp>
    </p:spTree>
    <p:extLst>
      <p:ext uri="{BB962C8B-B14F-4D97-AF65-F5344CB8AC3E}">
        <p14:creationId xmlns:p14="http://schemas.microsoft.com/office/powerpoint/2010/main" val="141305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395"/>
          <a:stretch/>
        </p:blipFill>
        <p:spPr>
          <a:xfrm>
            <a:off x="716693" y="633440"/>
            <a:ext cx="7522432" cy="2937759"/>
          </a:xfrm>
          <a:prstGeom prst="rect">
            <a:avLst/>
          </a:prstGeom>
        </p:spPr>
      </p:pic>
      <p:pic>
        <p:nvPicPr>
          <p:cNvPr id="3" name="Picture 2"/>
          <p:cNvPicPr>
            <a:picLocks noChangeAspect="1"/>
          </p:cNvPicPr>
          <p:nvPr/>
        </p:nvPicPr>
        <p:blipFill rotWithShape="1">
          <a:blip r:embed="rId4"/>
          <a:srcRect t="-1" r="13289" b="22744"/>
          <a:stretch/>
        </p:blipFill>
        <p:spPr>
          <a:xfrm>
            <a:off x="716694" y="3676852"/>
            <a:ext cx="7522431" cy="3065889"/>
          </a:xfrm>
          <a:prstGeom prst="rect">
            <a:avLst/>
          </a:prstGeom>
        </p:spPr>
      </p:pic>
      <p:sp>
        <p:nvSpPr>
          <p:cNvPr id="4" name="Title 2"/>
          <p:cNvSpPr>
            <a:spLocks noGrp="1"/>
          </p:cNvSpPr>
          <p:nvPr>
            <p:ph type="title"/>
          </p:nvPr>
        </p:nvSpPr>
        <p:spPr>
          <a:xfrm>
            <a:off x="235392" y="0"/>
            <a:ext cx="8212870" cy="633440"/>
          </a:xfrm>
        </p:spPr>
        <p:txBody>
          <a:bodyPr/>
          <a:lstStyle/>
          <a:p>
            <a:r>
              <a:rPr lang="en-US" dirty="0"/>
              <a:t>Light Rail Scale in Edge Communities</a:t>
            </a:r>
          </a:p>
        </p:txBody>
      </p:sp>
      <p:sp>
        <p:nvSpPr>
          <p:cNvPr id="8" name="TextBox 7"/>
          <p:cNvSpPr txBox="1"/>
          <p:nvPr/>
        </p:nvSpPr>
        <p:spPr>
          <a:xfrm>
            <a:off x="-801456" y="6375933"/>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New Bern Station, Charlotte, NC</a:t>
            </a:r>
          </a:p>
        </p:txBody>
      </p:sp>
      <p:sp>
        <p:nvSpPr>
          <p:cNvPr id="9" name="TextBox 8"/>
          <p:cNvSpPr txBox="1"/>
          <p:nvPr/>
        </p:nvSpPr>
        <p:spPr>
          <a:xfrm>
            <a:off x="-801456" y="3201867"/>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East/West Station, Charlotte, NC</a:t>
            </a:r>
          </a:p>
        </p:txBody>
      </p:sp>
    </p:spTree>
    <p:extLst>
      <p:ext uri="{BB962C8B-B14F-4D97-AF65-F5344CB8AC3E}">
        <p14:creationId xmlns:p14="http://schemas.microsoft.com/office/powerpoint/2010/main" val="384698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clrChange>
              <a:clrFrom>
                <a:srgbClr val="000000"/>
              </a:clrFrom>
              <a:clrTo>
                <a:srgbClr val="000000">
                  <a:alpha val="0"/>
                </a:srgbClr>
              </a:clrTo>
            </a:clrChange>
          </a:blip>
          <a:stretch>
            <a:fillRect/>
          </a:stretch>
        </p:blipFill>
        <p:spPr>
          <a:xfrm>
            <a:off x="-346923" y="2007337"/>
            <a:ext cx="4949243" cy="396981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2294465" y="2929548"/>
            <a:ext cx="7028439" cy="880541"/>
          </a:xfrm>
        </p:spPr>
        <p:txBody>
          <a:bodyPr>
            <a:normAutofit/>
          </a:bodyPr>
          <a:lstStyle/>
          <a:p>
            <a:r>
              <a:rPr lang="en-US" dirty="0"/>
              <a:t>Residential Area</a:t>
            </a:r>
          </a:p>
        </p:txBody>
      </p:sp>
      <p:sp>
        <p:nvSpPr>
          <p:cNvPr id="5" name="TextBox 4"/>
          <p:cNvSpPr txBox="1"/>
          <p:nvPr/>
        </p:nvSpPr>
        <p:spPr>
          <a:xfrm>
            <a:off x="1962123" y="4500770"/>
            <a:ext cx="880218" cy="348813"/>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Residential Area</a:t>
            </a:r>
          </a:p>
        </p:txBody>
      </p:sp>
      <p:sp>
        <p:nvSpPr>
          <p:cNvPr id="6" name="TextBox 5"/>
          <p:cNvSpPr txBox="1"/>
          <p:nvPr/>
        </p:nvSpPr>
        <p:spPr>
          <a:xfrm>
            <a:off x="918110" y="3046652"/>
            <a:ext cx="953417"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Industrial/ Institutional Area</a:t>
            </a:r>
          </a:p>
        </p:txBody>
      </p:sp>
      <p:sp>
        <p:nvSpPr>
          <p:cNvPr id="8" name="TextBox 7"/>
          <p:cNvSpPr txBox="1"/>
          <p:nvPr/>
        </p:nvSpPr>
        <p:spPr>
          <a:xfrm>
            <a:off x="918110" y="4113441"/>
            <a:ext cx="1100866"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Brookville Rd/ Lyttonsville Station Area</a:t>
            </a:r>
          </a:p>
        </p:txBody>
      </p:sp>
      <p:sp>
        <p:nvSpPr>
          <p:cNvPr id="9" name="TextBox 8"/>
          <p:cNvSpPr txBox="1"/>
          <p:nvPr/>
        </p:nvSpPr>
        <p:spPr>
          <a:xfrm>
            <a:off x="3186473" y="4731947"/>
            <a:ext cx="880218" cy="482248"/>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Woodside/ 16</a:t>
            </a:r>
            <a:r>
              <a:rPr kumimoji="0" lang="en-US" sz="1100" b="0" i="0" u="none" strike="noStrike" kern="0" cap="none" spc="0" normalizeH="0" baseline="30000" noProof="0" dirty="0">
                <a:ln>
                  <a:noFill/>
                </a:ln>
                <a:solidFill>
                  <a:prstClr val="white"/>
                </a:solidFill>
                <a:effectLst/>
                <a:uLnTx/>
                <a:uFillTx/>
                <a:latin typeface="Calibri Light" panose="020F0302020204030204" pitchFamily="34" charset="0"/>
              </a:rPr>
              <a:t>th</a:t>
            </a: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 St Station Area</a:t>
            </a:r>
          </a:p>
        </p:txBody>
      </p:sp>
      <p:pic>
        <p:nvPicPr>
          <p:cNvPr id="11" name="Picture 10"/>
          <p:cNvPicPr>
            <a:picLocks noChangeAspect="1"/>
          </p:cNvPicPr>
          <p:nvPr/>
        </p:nvPicPr>
        <p:blipFill>
          <a:blip r:embed="rId3">
            <a:clrChange>
              <a:clrFrom>
                <a:srgbClr val="000000"/>
              </a:clrFrom>
              <a:clrTo>
                <a:srgbClr val="000000">
                  <a:alpha val="0"/>
                </a:srgbClr>
              </a:clrTo>
            </a:clrChange>
          </a:blip>
          <a:stretch>
            <a:fillRect/>
          </a:stretch>
        </p:blipFill>
        <p:spPr>
          <a:xfrm>
            <a:off x="-103368" y="3499667"/>
            <a:ext cx="3949790" cy="2532051"/>
          </a:xfrm>
          <a:prstGeom prst="rect">
            <a:avLst/>
          </a:prstGeom>
        </p:spPr>
      </p:pic>
    </p:spTree>
    <p:extLst>
      <p:ext uri="{BB962C8B-B14F-4D97-AF65-F5344CB8AC3E}">
        <p14:creationId xmlns:p14="http://schemas.microsoft.com/office/powerpoint/2010/main" val="8719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969" t="4270" r="-512" b="10055"/>
          <a:stretch/>
        </p:blipFill>
        <p:spPr>
          <a:xfrm>
            <a:off x="4335236" y="600956"/>
            <a:ext cx="4820321" cy="2779058"/>
          </a:xfrm>
          <a:prstGeom prst="rect">
            <a:avLst/>
          </a:prstGeom>
        </p:spPr>
      </p:pic>
      <p:sp>
        <p:nvSpPr>
          <p:cNvPr id="3" name="Title 2"/>
          <p:cNvSpPr>
            <a:spLocks noGrp="1"/>
          </p:cNvSpPr>
          <p:nvPr>
            <p:ph type="title"/>
          </p:nvPr>
        </p:nvSpPr>
        <p:spPr/>
        <p:txBody>
          <a:bodyPr/>
          <a:lstStyle/>
          <a:p>
            <a:r>
              <a:rPr lang="en-US" dirty="0"/>
              <a:t>District Character</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7397"/>
          <a:stretch/>
        </p:blipFill>
        <p:spPr>
          <a:xfrm>
            <a:off x="2281735" y="2806070"/>
            <a:ext cx="1970669" cy="178876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8167" r="19530"/>
          <a:stretch/>
        </p:blipFill>
        <p:spPr>
          <a:xfrm>
            <a:off x="0" y="2806070"/>
            <a:ext cx="2192784" cy="1812563"/>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7522" t="1988" b="41896"/>
          <a:stretch/>
        </p:blipFill>
        <p:spPr>
          <a:xfrm>
            <a:off x="8626" y="4666891"/>
            <a:ext cx="4245049" cy="2191109"/>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b="24140"/>
          <a:stretch/>
        </p:blipFill>
        <p:spPr>
          <a:xfrm>
            <a:off x="0" y="600956"/>
            <a:ext cx="4253676" cy="2139787"/>
          </a:xfrm>
          <a:prstGeom prst="rect">
            <a:avLst/>
          </a:prstGeom>
        </p:spPr>
      </p:pic>
      <p:pic>
        <p:nvPicPr>
          <p:cNvPr id="1026" name="Picture 2" descr="http://encorearchitects.com/work/thorton-place-apartments/thornton_place_4.jpg"/>
          <p:cNvPicPr>
            <a:picLocks noChangeAspect="1" noChangeArrowheads="1"/>
          </p:cNvPicPr>
          <p:nvPr/>
        </p:nvPicPr>
        <p:blipFill rotWithShape="1">
          <a:blip r:embed="rId8">
            <a:extLst>
              <a:ext uri="{28A0092B-C50C-407E-A947-70E740481C1C}">
                <a14:useLocalDpi xmlns:a14="http://schemas.microsoft.com/office/drawing/2010/main" val="0"/>
              </a:ext>
            </a:extLst>
          </a:blip>
          <a:srcRect r="15582" b="10324"/>
          <a:stretch/>
        </p:blipFill>
        <p:spPr bwMode="auto">
          <a:xfrm>
            <a:off x="4341827" y="3484115"/>
            <a:ext cx="4813730" cy="339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5409" b="20818"/>
          <a:stretch/>
        </p:blipFill>
        <p:spPr>
          <a:xfrm>
            <a:off x="866504" y="546357"/>
            <a:ext cx="7368141" cy="3128887"/>
          </a:xfrm>
          <a:prstGeom prst="rect">
            <a:avLst/>
          </a:prstGeom>
        </p:spPr>
      </p:pic>
      <p:pic>
        <p:nvPicPr>
          <p:cNvPr id="5" name="Picture 4"/>
          <p:cNvPicPr>
            <a:picLocks noChangeAspect="1"/>
          </p:cNvPicPr>
          <p:nvPr/>
        </p:nvPicPr>
        <p:blipFill rotWithShape="1">
          <a:blip r:embed="rId4"/>
          <a:srcRect l="9223" r="1080" b="12853"/>
          <a:stretch/>
        </p:blipFill>
        <p:spPr>
          <a:xfrm>
            <a:off x="866504" y="3738767"/>
            <a:ext cx="7368142" cy="3088762"/>
          </a:xfrm>
          <a:prstGeom prst="rect">
            <a:avLst/>
          </a:prstGeom>
        </p:spPr>
      </p:pic>
      <p:sp>
        <p:nvSpPr>
          <p:cNvPr id="7" name="TextBox 6"/>
          <p:cNvSpPr txBox="1"/>
          <p:nvPr/>
        </p:nvSpPr>
        <p:spPr>
          <a:xfrm>
            <a:off x="3526463" y="6458197"/>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Lyric Apartments, Seattle, WA</a:t>
            </a:r>
          </a:p>
        </p:txBody>
      </p:sp>
      <p:sp>
        <p:nvSpPr>
          <p:cNvPr id="10" name="Title 2"/>
          <p:cNvSpPr>
            <a:spLocks noGrp="1"/>
          </p:cNvSpPr>
          <p:nvPr>
            <p:ph type="title"/>
          </p:nvPr>
        </p:nvSpPr>
        <p:spPr>
          <a:xfrm>
            <a:off x="235392" y="0"/>
            <a:ext cx="8212870" cy="633440"/>
          </a:xfrm>
        </p:spPr>
        <p:txBody>
          <a:bodyPr/>
          <a:lstStyle/>
          <a:p>
            <a:r>
              <a:rPr lang="en-US" dirty="0"/>
              <a:t>Compatibility</a:t>
            </a:r>
          </a:p>
        </p:txBody>
      </p:sp>
    </p:spTree>
    <p:extLst>
      <p:ext uri="{BB962C8B-B14F-4D97-AF65-F5344CB8AC3E}">
        <p14:creationId xmlns:p14="http://schemas.microsoft.com/office/powerpoint/2010/main" val="22732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536"/>
          <a:stretch/>
        </p:blipFill>
        <p:spPr>
          <a:xfrm>
            <a:off x="866504" y="3581456"/>
            <a:ext cx="7368141" cy="3181294"/>
          </a:xfrm>
          <a:prstGeom prst="rect">
            <a:avLst/>
          </a:prstGeom>
        </p:spPr>
      </p:pic>
      <p:pic>
        <p:nvPicPr>
          <p:cNvPr id="4" name="Picture 3"/>
          <p:cNvPicPr>
            <a:picLocks noChangeAspect="1"/>
          </p:cNvPicPr>
          <p:nvPr/>
        </p:nvPicPr>
        <p:blipFill rotWithShape="1">
          <a:blip r:embed="rId4"/>
          <a:srcRect t="8419" b="6597"/>
          <a:stretch/>
        </p:blipFill>
        <p:spPr>
          <a:xfrm>
            <a:off x="866504" y="547715"/>
            <a:ext cx="7380474" cy="2899162"/>
          </a:xfrm>
          <a:prstGeom prst="rect">
            <a:avLst/>
          </a:prstGeom>
        </p:spPr>
      </p:pic>
      <p:sp>
        <p:nvSpPr>
          <p:cNvPr id="7" name="TextBox 6"/>
          <p:cNvSpPr txBox="1"/>
          <p:nvPr/>
        </p:nvSpPr>
        <p:spPr>
          <a:xfrm>
            <a:off x="-564770" y="6429622"/>
            <a:ext cx="4686407"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East/West Station, Charlotte, NC</a:t>
            </a:r>
          </a:p>
        </p:txBody>
      </p:sp>
      <p:sp>
        <p:nvSpPr>
          <p:cNvPr id="10" name="Title 2"/>
          <p:cNvSpPr>
            <a:spLocks noGrp="1"/>
          </p:cNvSpPr>
          <p:nvPr>
            <p:ph type="title"/>
          </p:nvPr>
        </p:nvSpPr>
        <p:spPr>
          <a:xfrm>
            <a:off x="235392" y="0"/>
            <a:ext cx="8212870" cy="633440"/>
          </a:xfrm>
        </p:spPr>
        <p:txBody>
          <a:bodyPr/>
          <a:lstStyle/>
          <a:p>
            <a:r>
              <a:rPr lang="en-US" dirty="0"/>
              <a:t>Compatibility</a:t>
            </a:r>
          </a:p>
        </p:txBody>
      </p:sp>
    </p:spTree>
    <p:extLst>
      <p:ext uri="{BB962C8B-B14F-4D97-AF65-F5344CB8AC3E}">
        <p14:creationId xmlns:p14="http://schemas.microsoft.com/office/powerpoint/2010/main" val="110262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000000"/>
              </a:clrFrom>
              <a:clrTo>
                <a:srgbClr val="000000">
                  <a:alpha val="0"/>
                </a:srgbClr>
              </a:clrTo>
            </a:clrChange>
          </a:blip>
          <a:stretch>
            <a:fillRect/>
          </a:stretch>
        </p:blipFill>
        <p:spPr>
          <a:xfrm>
            <a:off x="-346923" y="2007337"/>
            <a:ext cx="4949243" cy="3969814"/>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srcRect l="51974" t="24046" r="38563" b="32878"/>
          <a:stretch/>
        </p:blipFill>
        <p:spPr>
          <a:xfrm>
            <a:off x="2496338" y="3771924"/>
            <a:ext cx="2181892" cy="2205227"/>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p:nvPr>
        </p:nvSpPr>
        <p:spPr>
          <a:xfrm>
            <a:off x="2294465" y="2929548"/>
            <a:ext cx="7028439" cy="880541"/>
          </a:xfrm>
        </p:spPr>
        <p:txBody>
          <a:bodyPr>
            <a:normAutofit/>
          </a:bodyPr>
          <a:lstStyle/>
          <a:p>
            <a:r>
              <a:rPr lang="en-US" dirty="0"/>
              <a:t>Woodside/16</a:t>
            </a:r>
            <a:r>
              <a:rPr lang="en-US" baseline="30000" dirty="0"/>
              <a:t>th</a:t>
            </a:r>
            <a:r>
              <a:rPr lang="en-US" dirty="0"/>
              <a:t> St Station Area</a:t>
            </a:r>
          </a:p>
        </p:txBody>
      </p:sp>
      <p:sp>
        <p:nvSpPr>
          <p:cNvPr id="3" name="TextBox 2"/>
          <p:cNvSpPr txBox="1"/>
          <p:nvPr/>
        </p:nvSpPr>
        <p:spPr>
          <a:xfrm>
            <a:off x="1962123" y="4500770"/>
            <a:ext cx="880218" cy="348813"/>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Residential Area</a:t>
            </a:r>
          </a:p>
        </p:txBody>
      </p:sp>
      <p:sp>
        <p:nvSpPr>
          <p:cNvPr id="6" name="TextBox 5"/>
          <p:cNvSpPr txBox="1"/>
          <p:nvPr/>
        </p:nvSpPr>
        <p:spPr>
          <a:xfrm>
            <a:off x="918110" y="3046652"/>
            <a:ext cx="953417"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Industrial/ Institutional Area</a:t>
            </a:r>
          </a:p>
        </p:txBody>
      </p:sp>
      <p:sp>
        <p:nvSpPr>
          <p:cNvPr id="9" name="TextBox 8"/>
          <p:cNvSpPr txBox="1"/>
          <p:nvPr/>
        </p:nvSpPr>
        <p:spPr>
          <a:xfrm>
            <a:off x="1135195" y="3954948"/>
            <a:ext cx="1100866" cy="477054"/>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Brookville Rd/ Lyttonsville Station Area</a:t>
            </a:r>
          </a:p>
        </p:txBody>
      </p:sp>
      <p:sp>
        <p:nvSpPr>
          <p:cNvPr id="10" name="TextBox 9"/>
          <p:cNvSpPr txBox="1"/>
          <p:nvPr/>
        </p:nvSpPr>
        <p:spPr>
          <a:xfrm>
            <a:off x="3186473" y="4731947"/>
            <a:ext cx="880218" cy="482248"/>
          </a:xfrm>
          <a:prstGeom prst="rect">
            <a:avLst/>
          </a:prstGeom>
          <a:noFill/>
        </p:spPr>
        <p:txBody>
          <a:bodyPr wrap="squar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Woodside/ 16</a:t>
            </a:r>
            <a:r>
              <a:rPr kumimoji="0" lang="en-US" sz="1100" b="0" i="0" u="none" strike="noStrike" kern="0" cap="none" spc="0" normalizeH="0" baseline="30000" noProof="0" dirty="0">
                <a:ln>
                  <a:noFill/>
                </a:ln>
                <a:solidFill>
                  <a:prstClr val="white"/>
                </a:solidFill>
                <a:effectLst/>
                <a:uLnTx/>
                <a:uFillTx/>
                <a:latin typeface="Calibri Light" panose="020F0302020204030204" pitchFamily="34" charset="0"/>
              </a:rPr>
              <a:t>th</a:t>
            </a:r>
            <a:r>
              <a:rPr kumimoji="0" lang="en-US" sz="1100" b="0" i="0" u="none" strike="noStrike" kern="0" cap="none" spc="0" normalizeH="0" baseline="0" noProof="0" dirty="0">
                <a:ln>
                  <a:noFill/>
                </a:ln>
                <a:solidFill>
                  <a:prstClr val="white"/>
                </a:solidFill>
                <a:effectLst/>
                <a:uLnTx/>
                <a:uFillTx/>
                <a:latin typeface="Calibri Light" panose="020F0302020204030204" pitchFamily="34" charset="0"/>
              </a:rPr>
              <a:t> St Station Area</a:t>
            </a:r>
          </a:p>
        </p:txBody>
      </p:sp>
    </p:spTree>
    <p:extLst>
      <p:ext uri="{BB962C8B-B14F-4D97-AF65-F5344CB8AC3E}">
        <p14:creationId xmlns:p14="http://schemas.microsoft.com/office/powerpoint/2010/main" val="40795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District Character</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13" r="6977"/>
          <a:stretch/>
        </p:blipFill>
        <p:spPr>
          <a:xfrm>
            <a:off x="2623559" y="599294"/>
            <a:ext cx="3919033" cy="321549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8752"/>
          <a:stretch/>
        </p:blipFill>
        <p:spPr>
          <a:xfrm>
            <a:off x="4557739" y="3879503"/>
            <a:ext cx="4577383" cy="297849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7291" r="1654" b="10524"/>
          <a:stretch/>
        </p:blipFill>
        <p:spPr>
          <a:xfrm>
            <a:off x="6607894" y="612559"/>
            <a:ext cx="2521399" cy="3202230"/>
          </a:xfrm>
          <a:prstGeom prst="rect">
            <a:avLst/>
          </a:prstGeom>
        </p:spPr>
      </p:pic>
      <p:pic>
        <p:nvPicPr>
          <p:cNvPr id="2" name="Picture 1"/>
          <p:cNvPicPr>
            <a:picLocks noChangeAspect="1"/>
          </p:cNvPicPr>
          <p:nvPr/>
        </p:nvPicPr>
        <p:blipFill rotWithShape="1">
          <a:blip r:embed="rId6"/>
          <a:srcRect l="32034" t="6004" r="26125" b="709"/>
          <a:stretch/>
        </p:blipFill>
        <p:spPr>
          <a:xfrm>
            <a:off x="0" y="599294"/>
            <a:ext cx="2554407" cy="3215495"/>
          </a:xfrm>
          <a:prstGeom prst="rect">
            <a:avLst/>
          </a:prstGeom>
        </p:spPr>
      </p:pic>
      <p:pic>
        <p:nvPicPr>
          <p:cNvPr id="1026" name="Picture 2" descr="http://static01.nyt.com/images/2009/07/16/world/17daylight3_600.jpg"/>
          <p:cNvPicPr>
            <a:picLocks noChangeAspect="1" noChangeArrowheads="1"/>
          </p:cNvPicPr>
          <p:nvPr/>
        </p:nvPicPr>
        <p:blipFill rotWithShape="1">
          <a:blip r:embed="rId7">
            <a:extLst>
              <a:ext uri="{28A0092B-C50C-407E-A947-70E740481C1C}">
                <a14:useLocalDpi xmlns:a14="http://schemas.microsoft.com/office/drawing/2010/main" val="0"/>
              </a:ext>
            </a:extLst>
          </a:blip>
          <a:srcRect l="15566" t="978" r="2125" b="1035"/>
          <a:stretch/>
        </p:blipFill>
        <p:spPr bwMode="auto">
          <a:xfrm>
            <a:off x="0" y="3879503"/>
            <a:ext cx="4512612" cy="29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9232" r="12987" b="9189"/>
          <a:stretch/>
        </p:blipFill>
        <p:spPr>
          <a:xfrm>
            <a:off x="0" y="633439"/>
            <a:ext cx="9144000" cy="6224561"/>
          </a:xfrm>
          <a:prstGeom prst="rect">
            <a:avLst/>
          </a:prstGeom>
        </p:spPr>
      </p:pic>
      <p:sp>
        <p:nvSpPr>
          <p:cNvPr id="11" name="Title 2"/>
          <p:cNvSpPr>
            <a:spLocks noGrp="1"/>
          </p:cNvSpPr>
          <p:nvPr>
            <p:ph type="title"/>
          </p:nvPr>
        </p:nvSpPr>
        <p:spPr>
          <a:xfrm>
            <a:off x="235392" y="0"/>
            <a:ext cx="8212870" cy="633440"/>
          </a:xfrm>
        </p:spPr>
        <p:txBody>
          <a:bodyPr/>
          <a:lstStyle/>
          <a:p>
            <a:r>
              <a:rPr lang="en-US" dirty="0"/>
              <a:t>Compatibility through Infill</a:t>
            </a:r>
          </a:p>
        </p:txBody>
      </p:sp>
      <p:sp>
        <p:nvSpPr>
          <p:cNvPr id="12" name="TextBox 11"/>
          <p:cNvSpPr txBox="1"/>
          <p:nvPr/>
        </p:nvSpPr>
        <p:spPr>
          <a:xfrm>
            <a:off x="76093" y="6371256"/>
            <a:ext cx="46864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rPr>
              <a:t>DelRay</a:t>
            </a:r>
            <a:r>
              <a:rPr kumimoji="0" lang="en-US" sz="1800" b="0" i="0" u="none" strike="noStrike" kern="0" cap="none" spc="0" normalizeH="0" baseline="0" noProof="0" dirty="0">
                <a:ln>
                  <a:noFill/>
                </a:ln>
                <a:solidFill>
                  <a:schemeClr val="bg1"/>
                </a:solidFill>
                <a:effectLst/>
                <a:uLnTx/>
                <a:uFillTx/>
              </a:rPr>
              <a:t> Tower Apartments, Alexandria, VA</a:t>
            </a:r>
          </a:p>
        </p:txBody>
      </p:sp>
    </p:spTree>
    <p:extLst>
      <p:ext uri="{BB962C8B-B14F-4D97-AF65-F5344CB8AC3E}">
        <p14:creationId xmlns:p14="http://schemas.microsoft.com/office/powerpoint/2010/main" val="296314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9313" r="12802" b="9281"/>
          <a:stretch/>
        </p:blipFill>
        <p:spPr>
          <a:xfrm>
            <a:off x="0" y="652489"/>
            <a:ext cx="9144000" cy="6205511"/>
          </a:xfrm>
          <a:prstGeom prst="rect">
            <a:avLst/>
          </a:prstGeom>
        </p:spPr>
      </p:pic>
      <p:sp>
        <p:nvSpPr>
          <p:cNvPr id="12" name="Title 2"/>
          <p:cNvSpPr>
            <a:spLocks noGrp="1"/>
          </p:cNvSpPr>
          <p:nvPr>
            <p:ph type="title"/>
          </p:nvPr>
        </p:nvSpPr>
        <p:spPr>
          <a:xfrm>
            <a:off x="235392" y="0"/>
            <a:ext cx="8212870" cy="633440"/>
          </a:xfrm>
        </p:spPr>
        <p:txBody>
          <a:bodyPr/>
          <a:lstStyle/>
          <a:p>
            <a:r>
              <a:rPr lang="en-US" dirty="0"/>
              <a:t>Compatibility through Infill </a:t>
            </a:r>
          </a:p>
        </p:txBody>
      </p:sp>
      <p:sp>
        <p:nvSpPr>
          <p:cNvPr id="14" name="TextBox 13"/>
          <p:cNvSpPr txBox="1"/>
          <p:nvPr/>
        </p:nvSpPr>
        <p:spPr>
          <a:xfrm>
            <a:off x="76093" y="6371256"/>
            <a:ext cx="46864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rPr>
              <a:t>DelRay</a:t>
            </a:r>
            <a:r>
              <a:rPr kumimoji="0" lang="en-US" sz="1800" b="0" i="0" u="none" strike="noStrike" kern="0" cap="none" spc="0" normalizeH="0" baseline="0" noProof="0" dirty="0">
                <a:ln>
                  <a:noFill/>
                </a:ln>
                <a:solidFill>
                  <a:schemeClr val="bg1"/>
                </a:solidFill>
                <a:effectLst/>
                <a:uLnTx/>
                <a:uFillTx/>
              </a:rPr>
              <a:t> Tower Apartments, Alexandria, VA</a:t>
            </a:r>
          </a:p>
        </p:txBody>
      </p:sp>
    </p:spTree>
    <p:extLst>
      <p:ext uri="{BB962C8B-B14F-4D97-AF65-F5344CB8AC3E}">
        <p14:creationId xmlns:p14="http://schemas.microsoft.com/office/powerpoint/2010/main" val="34800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390" y="749174"/>
            <a:ext cx="8288124" cy="5425289"/>
          </a:xfrm>
        </p:spPr>
        <p:txBody>
          <a:bodyPr>
            <a:normAutofit fontScale="85000" lnSpcReduction="20000"/>
          </a:bodyPr>
          <a:lstStyle/>
          <a:p>
            <a:r>
              <a:rPr lang="en-US" b="1" dirty="0"/>
              <a:t>Pre-18</a:t>
            </a:r>
            <a:r>
              <a:rPr lang="en-US" b="1" baseline="30000" dirty="0"/>
              <a:t>th</a:t>
            </a:r>
            <a:r>
              <a:rPr lang="en-US" b="1" dirty="0"/>
              <a:t> C – use of land for hunting, camping, and quarrying by local and non-local native  groups</a:t>
            </a:r>
          </a:p>
          <a:p>
            <a:r>
              <a:rPr lang="en-US" b="1" dirty="0"/>
              <a:t> Late 17</a:t>
            </a:r>
            <a:r>
              <a:rPr lang="en-US" b="1" baseline="30000" dirty="0"/>
              <a:t>th</a:t>
            </a:r>
            <a:r>
              <a:rPr lang="en-US" b="1" dirty="0"/>
              <a:t> C to Late 18</a:t>
            </a:r>
            <a:r>
              <a:rPr lang="en-US" b="1" baseline="30000" dirty="0"/>
              <a:t>th</a:t>
            </a:r>
            <a:r>
              <a:rPr lang="en-US" b="1" dirty="0"/>
              <a:t> C – land grants, tobacco cultivation, colonial planters and founding fathers, slavery, ceding of land for new District of Columbia</a:t>
            </a:r>
          </a:p>
          <a:p>
            <a:r>
              <a:rPr lang="en-US" b="1" dirty="0"/>
              <a:t>19</a:t>
            </a:r>
            <a:r>
              <a:rPr lang="en-US" b="1" baseline="30000" dirty="0"/>
              <a:t>th</a:t>
            </a:r>
            <a:r>
              <a:rPr lang="en-US" b="1" dirty="0"/>
              <a:t> C – soil depletion, smaller farms, agricultural innovation, slavery, free black settlement, Civil War skirmishes, country estates, turnpikes, railroads, trolleys, first suburbs, industrialization, commercial enterprises, schools and churches, nearby villages with post offices  </a:t>
            </a:r>
          </a:p>
          <a:p>
            <a:r>
              <a:rPr lang="en-US" b="1" dirty="0"/>
              <a:t>20</a:t>
            </a:r>
            <a:r>
              <a:rPr lang="en-US" b="1" baseline="30000" dirty="0"/>
              <a:t>th</a:t>
            </a:r>
            <a:r>
              <a:rPr lang="en-US" b="1" dirty="0"/>
              <a:t> C – new roads, auto-oriented development, housing innovation, single-family subdivisions, garden apartments, mid-rise complexes, high-rises, segregation and integration, increasing industrialization and dislocation, county and federal/military facilities, urban renewal, Metro</a:t>
            </a:r>
          </a:p>
        </p:txBody>
      </p:sp>
      <p:sp>
        <p:nvSpPr>
          <p:cNvPr id="3" name="Title 2"/>
          <p:cNvSpPr>
            <a:spLocks noGrp="1"/>
          </p:cNvSpPr>
          <p:nvPr>
            <p:ph type="title"/>
          </p:nvPr>
        </p:nvSpPr>
        <p:spPr/>
        <p:txBody>
          <a:bodyPr/>
          <a:lstStyle/>
          <a:p>
            <a:r>
              <a:rPr lang="en-US" dirty="0"/>
              <a:t>Land Use Chronology</a:t>
            </a:r>
          </a:p>
        </p:txBody>
      </p:sp>
    </p:spTree>
    <p:extLst>
      <p:ext uri="{BB962C8B-B14F-4D97-AF65-F5344CB8AC3E}">
        <p14:creationId xmlns:p14="http://schemas.microsoft.com/office/powerpoint/2010/main" val="6334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9244" r="12835" b="9235"/>
          <a:stretch/>
        </p:blipFill>
        <p:spPr>
          <a:xfrm>
            <a:off x="0" y="642963"/>
            <a:ext cx="9144000" cy="6215037"/>
          </a:xfrm>
          <a:prstGeom prst="rect">
            <a:avLst/>
          </a:prstGeom>
        </p:spPr>
      </p:pic>
      <p:sp>
        <p:nvSpPr>
          <p:cNvPr id="8" name="Title 2"/>
          <p:cNvSpPr>
            <a:spLocks noGrp="1"/>
          </p:cNvSpPr>
          <p:nvPr>
            <p:ph type="title"/>
          </p:nvPr>
        </p:nvSpPr>
        <p:spPr>
          <a:xfrm>
            <a:off x="235392" y="0"/>
            <a:ext cx="8212870" cy="633440"/>
          </a:xfrm>
        </p:spPr>
        <p:txBody>
          <a:bodyPr/>
          <a:lstStyle/>
          <a:p>
            <a:r>
              <a:rPr lang="en-US" dirty="0"/>
              <a:t>Compatibility through Infill</a:t>
            </a:r>
          </a:p>
        </p:txBody>
      </p:sp>
      <p:sp>
        <p:nvSpPr>
          <p:cNvPr id="10" name="TextBox 9"/>
          <p:cNvSpPr txBox="1"/>
          <p:nvPr/>
        </p:nvSpPr>
        <p:spPr>
          <a:xfrm>
            <a:off x="76093" y="6371256"/>
            <a:ext cx="46864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rPr>
              <a:t>DelRay</a:t>
            </a:r>
            <a:r>
              <a:rPr kumimoji="0" lang="en-US" sz="1800" b="0" i="0" u="none" strike="noStrike" kern="0" cap="none" spc="0" normalizeH="0" baseline="0" noProof="0" dirty="0">
                <a:ln>
                  <a:noFill/>
                </a:ln>
                <a:solidFill>
                  <a:schemeClr val="bg1"/>
                </a:solidFill>
                <a:effectLst/>
                <a:uLnTx/>
                <a:uFillTx/>
              </a:rPr>
              <a:t> Tower Apartments, Alexandria, VA</a:t>
            </a:r>
          </a:p>
        </p:txBody>
      </p:sp>
    </p:spTree>
    <p:extLst>
      <p:ext uri="{BB962C8B-B14F-4D97-AF65-F5344CB8AC3E}">
        <p14:creationId xmlns:p14="http://schemas.microsoft.com/office/powerpoint/2010/main" val="407807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634" r="11730"/>
          <a:stretch/>
        </p:blipFill>
        <p:spPr>
          <a:xfrm>
            <a:off x="-1" y="563867"/>
            <a:ext cx="9144001" cy="6203610"/>
          </a:xfrm>
          <a:prstGeom prst="rect">
            <a:avLst/>
          </a:prstGeom>
        </p:spPr>
      </p:pic>
      <p:sp>
        <p:nvSpPr>
          <p:cNvPr id="8" name="Title 2"/>
          <p:cNvSpPr>
            <a:spLocks noGrp="1"/>
          </p:cNvSpPr>
          <p:nvPr>
            <p:ph type="title"/>
          </p:nvPr>
        </p:nvSpPr>
        <p:spPr>
          <a:xfrm>
            <a:off x="235392" y="0"/>
            <a:ext cx="8212870" cy="633440"/>
          </a:xfrm>
        </p:spPr>
        <p:txBody>
          <a:bodyPr/>
          <a:lstStyle/>
          <a:p>
            <a:r>
              <a:rPr lang="en-US" dirty="0"/>
              <a:t>Compatibility through Infill</a:t>
            </a:r>
          </a:p>
        </p:txBody>
      </p:sp>
      <p:sp>
        <p:nvSpPr>
          <p:cNvPr id="10" name="TextBox 9"/>
          <p:cNvSpPr txBox="1"/>
          <p:nvPr/>
        </p:nvSpPr>
        <p:spPr>
          <a:xfrm>
            <a:off x="76093" y="6371256"/>
            <a:ext cx="46864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rPr>
              <a:t>DelRay</a:t>
            </a:r>
            <a:r>
              <a:rPr kumimoji="0" lang="en-US" sz="1800" b="0" i="0" u="none" strike="noStrike" kern="0" cap="none" spc="0" normalizeH="0" baseline="0" noProof="0" dirty="0">
                <a:ln>
                  <a:noFill/>
                </a:ln>
                <a:solidFill>
                  <a:schemeClr val="bg1"/>
                </a:solidFill>
                <a:effectLst/>
                <a:uLnTx/>
                <a:uFillTx/>
              </a:rPr>
              <a:t> Tower Apartments, Alexandria, VA</a:t>
            </a:r>
          </a:p>
        </p:txBody>
      </p:sp>
    </p:spTree>
    <p:extLst>
      <p:ext uri="{BB962C8B-B14F-4D97-AF65-F5344CB8AC3E}">
        <p14:creationId xmlns:p14="http://schemas.microsoft.com/office/powerpoint/2010/main" val="35725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4465" y="2929548"/>
            <a:ext cx="7028439" cy="880541"/>
          </a:xfrm>
        </p:spPr>
        <p:txBody>
          <a:bodyPr>
            <a:normAutofit/>
          </a:bodyPr>
          <a:lstStyle/>
          <a:p>
            <a:r>
              <a:rPr lang="en-US" dirty="0"/>
              <a:t>Affordable Housing</a:t>
            </a:r>
          </a:p>
        </p:txBody>
      </p:sp>
    </p:spTree>
    <p:extLst>
      <p:ext uri="{BB962C8B-B14F-4D97-AF65-F5344CB8AC3E}">
        <p14:creationId xmlns:p14="http://schemas.microsoft.com/office/powerpoint/2010/main" val="41937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12870" cy="633440"/>
          </a:xfrm>
        </p:spPr>
        <p:txBody>
          <a:bodyPr/>
          <a:lstStyle/>
          <a:p>
            <a:r>
              <a:rPr lang="en-US" dirty="0"/>
              <a:t>Existing Conditions</a:t>
            </a:r>
          </a:p>
        </p:txBody>
      </p:sp>
      <p:sp>
        <p:nvSpPr>
          <p:cNvPr id="4" name="TextBox 3"/>
          <p:cNvSpPr txBox="1"/>
          <p:nvPr/>
        </p:nvSpPr>
        <p:spPr>
          <a:xfrm>
            <a:off x="127678" y="-65557"/>
            <a:ext cx="8908502" cy="526297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marL="285750" indent="-285750">
              <a:buFont typeface="Arial" panose="020B0604020202020204" pitchFamily="34" charset="0"/>
              <a:buChar char="•"/>
            </a:pPr>
            <a:r>
              <a:rPr lang="en-US" sz="2400" u="sng" dirty="0">
                <a:solidFill>
                  <a:schemeClr val="bg1"/>
                </a:solidFill>
              </a:rPr>
              <a:t>Eight</a:t>
            </a:r>
            <a:r>
              <a:rPr lang="en-US" sz="2400" dirty="0">
                <a:solidFill>
                  <a:schemeClr val="bg1"/>
                </a:solidFill>
              </a:rPr>
              <a:t> rental multi-family developments</a:t>
            </a:r>
          </a:p>
          <a:p>
            <a:pPr marL="285750" indent="-285750">
              <a:buFont typeface="Arial" panose="020B0604020202020204" pitchFamily="34" charset="0"/>
              <a:buChar char="•"/>
            </a:pPr>
            <a:r>
              <a:rPr lang="en-US" sz="2400" dirty="0">
                <a:solidFill>
                  <a:schemeClr val="bg1"/>
                </a:solidFill>
              </a:rPr>
              <a:t>All constructed over 40 years ago</a:t>
            </a:r>
          </a:p>
          <a:p>
            <a:pPr marL="285750" indent="-285750">
              <a:buFont typeface="Arial" panose="020B0604020202020204" pitchFamily="34" charset="0"/>
              <a:buChar char="•"/>
            </a:pPr>
            <a:r>
              <a:rPr lang="en-US" sz="2400" dirty="0">
                <a:solidFill>
                  <a:schemeClr val="bg1"/>
                </a:solidFill>
              </a:rPr>
              <a:t>2,588 total units (1,091 in Summit Hills)</a:t>
            </a:r>
          </a:p>
          <a:p>
            <a:pPr marL="285750" indent="-285750">
              <a:buFont typeface="Arial" panose="020B0604020202020204" pitchFamily="34" charset="0"/>
              <a:buChar char="•"/>
            </a:pPr>
            <a:r>
              <a:rPr lang="en-US" sz="2400" dirty="0">
                <a:solidFill>
                  <a:schemeClr val="bg1"/>
                </a:solidFill>
              </a:rPr>
              <a:t>567 subsidized units, no units currently </a:t>
            </a:r>
          </a:p>
          <a:p>
            <a:r>
              <a:rPr lang="en-US" sz="2400" dirty="0">
                <a:solidFill>
                  <a:schemeClr val="bg1"/>
                </a:solidFill>
              </a:rPr>
              <a:t>	 in MPDU program</a:t>
            </a:r>
          </a:p>
          <a:p>
            <a:pPr marL="285750" indent="-285750">
              <a:buFont typeface="Arial" panose="020B0604020202020204" pitchFamily="34" charset="0"/>
              <a:buChar char="•"/>
            </a:pPr>
            <a:r>
              <a:rPr lang="en-US" sz="2400" dirty="0">
                <a:solidFill>
                  <a:schemeClr val="bg1"/>
                </a:solidFill>
              </a:rPr>
              <a:t>All other units market-rate affordable </a:t>
            </a:r>
          </a:p>
          <a:p>
            <a:r>
              <a:rPr lang="en-US" sz="2400" dirty="0">
                <a:solidFill>
                  <a:schemeClr val="bg1"/>
                </a:solidFill>
              </a:rPr>
              <a:t>	at 56-83% AMI</a:t>
            </a:r>
          </a:p>
          <a:p>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273" y="5203696"/>
            <a:ext cx="2494726" cy="16543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3695"/>
            <a:ext cx="2205739" cy="1654305"/>
          </a:xfrm>
          <a:prstGeom prst="rect">
            <a:avLst/>
          </a:prstGeom>
        </p:spPr>
      </p:pic>
      <p:graphicFrame>
        <p:nvGraphicFramePr>
          <p:cNvPr id="11" name="Chart 10"/>
          <p:cNvGraphicFramePr/>
          <p:nvPr>
            <p:extLst>
              <p:ext uri="{D42A27DB-BD31-4B8C-83A1-F6EECF244321}">
                <p14:modId xmlns:p14="http://schemas.microsoft.com/office/powerpoint/2010/main" val="223292061"/>
              </p:ext>
            </p:extLst>
          </p:nvPr>
        </p:nvGraphicFramePr>
        <p:xfrm>
          <a:off x="5874232" y="898911"/>
          <a:ext cx="2992016" cy="312094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3034"/>
          <a:stretch/>
        </p:blipFill>
        <p:spPr>
          <a:xfrm>
            <a:off x="4479724" y="5203697"/>
            <a:ext cx="2359615" cy="165430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3795" y="5203695"/>
            <a:ext cx="2295929" cy="1654305"/>
          </a:xfrm>
          <a:prstGeom prst="rect">
            <a:avLst/>
          </a:prstGeom>
        </p:spPr>
      </p:pic>
      <p:sp>
        <p:nvSpPr>
          <p:cNvPr id="7" name="TextBox 6"/>
          <p:cNvSpPr txBox="1"/>
          <p:nvPr/>
        </p:nvSpPr>
        <p:spPr>
          <a:xfrm>
            <a:off x="5978013" y="1337188"/>
            <a:ext cx="29496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37638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88" y="-9595"/>
            <a:ext cx="9123212" cy="633440"/>
          </a:xfrm>
        </p:spPr>
        <p:txBody>
          <a:bodyPr/>
          <a:lstStyle/>
          <a:p>
            <a:r>
              <a:rPr lang="en-US" sz="2800" dirty="0"/>
              <a:t>Anticipated Preservation or Redevelopment Scenario</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539" t="5923" r="3207" b="7396"/>
          <a:stretch/>
        </p:blipFill>
        <p:spPr>
          <a:xfrm>
            <a:off x="227268" y="678537"/>
            <a:ext cx="8126416" cy="5836920"/>
          </a:xfrm>
          <a:prstGeom prst="rect">
            <a:avLst/>
          </a:prstGeom>
        </p:spPr>
      </p:pic>
      <p:sp>
        <p:nvSpPr>
          <p:cNvPr id="2" name="Oval 1"/>
          <p:cNvSpPr/>
          <p:nvPr/>
        </p:nvSpPr>
        <p:spPr>
          <a:xfrm>
            <a:off x="3125755" y="4077477"/>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49709" y="5477621"/>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21902" y="5374433"/>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28058" y="5182640"/>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04319" y="4864359"/>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06486" y="4388498"/>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3586065" y="4298301"/>
            <a:ext cx="205274" cy="1586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780522" y="4937961"/>
            <a:ext cx="205274" cy="1586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6204" y="4530525"/>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10874" y="3457038"/>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887547" y="3744692"/>
            <a:ext cx="205274" cy="1586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092821" y="3418167"/>
            <a:ext cx="1219795" cy="246221"/>
          </a:xfrm>
          <a:prstGeom prst="rect">
            <a:avLst/>
          </a:prstGeom>
          <a:noFill/>
        </p:spPr>
        <p:txBody>
          <a:bodyPr wrap="square" rtlCol="0">
            <a:spAutoFit/>
          </a:bodyPr>
          <a:lstStyle/>
          <a:p>
            <a:r>
              <a:rPr lang="en-US" sz="1000" dirty="0"/>
              <a:t>Preservation/Infill</a:t>
            </a:r>
          </a:p>
        </p:txBody>
      </p:sp>
      <p:sp>
        <p:nvSpPr>
          <p:cNvPr id="21" name="TextBox 20"/>
          <p:cNvSpPr txBox="1"/>
          <p:nvPr/>
        </p:nvSpPr>
        <p:spPr>
          <a:xfrm>
            <a:off x="7092821" y="3729467"/>
            <a:ext cx="1219795" cy="246221"/>
          </a:xfrm>
          <a:prstGeom prst="rect">
            <a:avLst/>
          </a:prstGeom>
          <a:noFill/>
        </p:spPr>
        <p:txBody>
          <a:bodyPr wrap="square" rtlCol="0">
            <a:spAutoFit/>
          </a:bodyPr>
          <a:lstStyle/>
          <a:p>
            <a:r>
              <a:rPr lang="en-US" sz="1000" dirty="0"/>
              <a:t>Redevelopment</a:t>
            </a:r>
          </a:p>
        </p:txBody>
      </p:sp>
      <p:sp>
        <p:nvSpPr>
          <p:cNvPr id="24" name="Isosceles Triangle 23"/>
          <p:cNvSpPr/>
          <p:nvPr/>
        </p:nvSpPr>
        <p:spPr>
          <a:xfrm>
            <a:off x="5679382" y="5103329"/>
            <a:ext cx="205274" cy="1586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00072" y="5121991"/>
            <a:ext cx="158620" cy="1399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42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12870" cy="633440"/>
          </a:xfrm>
        </p:spPr>
        <p:txBody>
          <a:bodyPr/>
          <a:lstStyle/>
          <a:p>
            <a:r>
              <a:rPr lang="en-US" dirty="0"/>
              <a:t>Takeaways</a:t>
            </a:r>
          </a:p>
        </p:txBody>
      </p:sp>
      <p:sp>
        <p:nvSpPr>
          <p:cNvPr id="4" name="TextBox 3"/>
          <p:cNvSpPr txBox="1"/>
          <p:nvPr/>
        </p:nvSpPr>
        <p:spPr>
          <a:xfrm>
            <a:off x="49187" y="-679958"/>
            <a:ext cx="8792339" cy="3416320"/>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Sector Plan recommendations nearly double number of income restricted units to 1,008 (subsidized and MPDU)</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sp>
        <p:nvSpPr>
          <p:cNvPr id="10" name="TextBox 9"/>
          <p:cNvSpPr txBox="1"/>
          <p:nvPr/>
        </p:nvSpPr>
        <p:spPr>
          <a:xfrm>
            <a:off x="-48063" y="3128262"/>
            <a:ext cx="8986838" cy="3785652"/>
          </a:xfrm>
          <a:prstGeom prst="rect">
            <a:avLst/>
          </a:prstGeom>
          <a:noFill/>
        </p:spPr>
        <p:txBody>
          <a:bodyPr wrap="square" rtlCol="0">
            <a:spAutoFit/>
          </a:bodyPr>
          <a:lstStyle/>
          <a:p>
            <a:endParaRPr lang="en-US" sz="2400" dirty="0">
              <a:solidFill>
                <a:schemeClr val="bg1"/>
              </a:solidFill>
            </a:endParaRPr>
          </a:p>
          <a:p>
            <a:r>
              <a:rPr lang="en-US" sz="2000" dirty="0">
                <a:solidFill>
                  <a:schemeClr val="bg1"/>
                </a:solidFill>
              </a:rPr>
              <a:t>  </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Sector Plan can further expand large unit affordable housing opportunities</a:t>
            </a:r>
          </a:p>
          <a:p>
            <a:pPr lvl="1"/>
            <a:r>
              <a:rPr lang="en-US" sz="2400" dirty="0">
                <a:solidFill>
                  <a:schemeClr val="bg1"/>
                </a:solidFill>
              </a:rPr>
              <a:t>- Site specific language </a:t>
            </a:r>
            <a:endParaRPr lang="en-US" sz="2400" i="1" dirty="0">
              <a:solidFill>
                <a:schemeClr val="bg1"/>
              </a:solidFill>
            </a:endParaRPr>
          </a:p>
          <a:p>
            <a:pPr lvl="1"/>
            <a:r>
              <a:rPr lang="en-US" sz="2400" dirty="0">
                <a:solidFill>
                  <a:schemeClr val="bg1"/>
                </a:solidFill>
              </a:rPr>
              <a:t>- Prioritize new development that creates balanced bedroom mix</a:t>
            </a:r>
          </a:p>
          <a:p>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082" y="5733877"/>
            <a:ext cx="2898918" cy="1124123"/>
          </a:xfrm>
          <a:prstGeom prst="rect">
            <a:avLst/>
          </a:prstGeom>
        </p:spPr>
      </p:pic>
      <p:pic>
        <p:nvPicPr>
          <p:cNvPr id="2" name="Picture 1"/>
          <p:cNvPicPr>
            <a:picLocks noChangeAspect="1"/>
          </p:cNvPicPr>
          <p:nvPr/>
        </p:nvPicPr>
        <p:blipFill rotWithShape="1">
          <a:blip r:embed="rId4"/>
          <a:srcRect l="50453" t="65326" r="25164" b="11912"/>
          <a:stretch/>
        </p:blipFill>
        <p:spPr>
          <a:xfrm>
            <a:off x="269272" y="1570838"/>
            <a:ext cx="8669503" cy="2529214"/>
          </a:xfrm>
          <a:prstGeom prst="rect">
            <a:avLst/>
          </a:prstGeom>
        </p:spPr>
      </p:pic>
    </p:spTree>
    <p:extLst>
      <p:ext uri="{BB962C8B-B14F-4D97-AF65-F5344CB8AC3E}">
        <p14:creationId xmlns:p14="http://schemas.microsoft.com/office/powerpoint/2010/main" val="19504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 Session 1 l  Planning Board March 24, 2016</a:t>
            </a:r>
          </a:p>
        </p:txBody>
      </p:sp>
    </p:spTree>
    <p:extLst>
      <p:ext uri="{BB962C8B-B14F-4D97-AF65-F5344CB8AC3E}">
        <p14:creationId xmlns:p14="http://schemas.microsoft.com/office/powerpoint/2010/main" val="108313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txBox="1">
            <a:spLocks/>
          </p:cNvSpPr>
          <p:nvPr/>
        </p:nvSpPr>
        <p:spPr bwMode="auto">
          <a:xfrm>
            <a:off x="8491538" y="6538913"/>
            <a:ext cx="4905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900">
                <a:solidFill>
                  <a:schemeClr val="bg1"/>
                </a:solidFill>
                <a:latin typeface="Franklin Gothic Book" pitchFamily="34" charset="0"/>
              </a:rPr>
              <a:t>1</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l="15234" t="12071" r="19438" b="10512"/>
          <a:stretch>
            <a:fillRect/>
          </a:stretch>
        </p:blipFill>
        <p:spPr bwMode="auto">
          <a:xfrm>
            <a:off x="-53385" y="-37344"/>
            <a:ext cx="9197385" cy="696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99188" y="5694363"/>
            <a:ext cx="160337" cy="122237"/>
          </a:xfrm>
          <a:prstGeom prst="rect">
            <a:avLst/>
          </a:prstGeom>
          <a:solidFill>
            <a:srgbClr val="D99693">
              <a:alpha val="44706"/>
            </a:srgbClr>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3" name="TextBox 2"/>
          <p:cNvSpPr txBox="1">
            <a:spLocks noChangeArrowheads="1"/>
          </p:cNvSpPr>
          <p:nvPr/>
        </p:nvSpPr>
        <p:spPr bwMode="auto">
          <a:xfrm>
            <a:off x="4403725" y="2798763"/>
            <a:ext cx="67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latin typeface="Calibri" pitchFamily="34" charset="0"/>
              </a:rPr>
              <a:t>Linden</a:t>
            </a:r>
          </a:p>
        </p:txBody>
      </p:sp>
      <p:sp>
        <p:nvSpPr>
          <p:cNvPr id="12294" name="TextBox 5"/>
          <p:cNvSpPr txBox="1">
            <a:spLocks noChangeArrowheads="1"/>
          </p:cNvSpPr>
          <p:nvPr/>
        </p:nvSpPr>
        <p:spPr bwMode="auto">
          <a:xfrm>
            <a:off x="823913" y="1304925"/>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Calibri" pitchFamily="34" charset="0"/>
              </a:rPr>
              <a:t>The Highlands</a:t>
            </a:r>
          </a:p>
        </p:txBody>
      </p:sp>
      <p:sp>
        <p:nvSpPr>
          <p:cNvPr id="12295" name="TextBox 6"/>
          <p:cNvSpPr txBox="1">
            <a:spLocks noChangeArrowheads="1"/>
          </p:cNvSpPr>
          <p:nvPr/>
        </p:nvSpPr>
        <p:spPr bwMode="auto">
          <a:xfrm>
            <a:off x="2973388" y="3114675"/>
            <a:ext cx="116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Edgewood</a:t>
            </a:r>
          </a:p>
        </p:txBody>
      </p:sp>
      <p:sp>
        <p:nvSpPr>
          <p:cNvPr id="12296" name="TextBox 7"/>
          <p:cNvSpPr txBox="1">
            <a:spLocks noChangeArrowheads="1"/>
          </p:cNvSpPr>
          <p:nvPr/>
        </p:nvSpPr>
        <p:spPr bwMode="auto">
          <a:xfrm>
            <a:off x="5194300" y="1403367"/>
            <a:ext cx="1808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Carroll</a:t>
            </a:r>
          </a:p>
          <a:p>
            <a:pPr eaLnBrk="1" hangingPunct="1"/>
            <a:r>
              <a:rPr lang="en-US" altLang="en-US">
                <a:latin typeface="Calibri" pitchFamily="34" charset="0"/>
              </a:rPr>
              <a:t>Residence</a:t>
            </a:r>
          </a:p>
        </p:txBody>
      </p:sp>
      <p:sp>
        <p:nvSpPr>
          <p:cNvPr id="12297" name="TextBox 8"/>
          <p:cNvSpPr txBox="1">
            <a:spLocks noChangeArrowheads="1"/>
          </p:cNvSpPr>
          <p:nvPr/>
        </p:nvSpPr>
        <p:spPr bwMode="auto">
          <a:xfrm>
            <a:off x="3665538" y="4305300"/>
            <a:ext cx="661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Litton-</a:t>
            </a:r>
          </a:p>
          <a:p>
            <a:pPr eaLnBrk="1" hangingPunct="1"/>
            <a:r>
              <a:rPr lang="en-US" altLang="en-US" sz="1400">
                <a:latin typeface="Calibri" pitchFamily="34" charset="0"/>
              </a:rPr>
              <a:t>ville</a:t>
            </a:r>
          </a:p>
        </p:txBody>
      </p:sp>
      <p:sp>
        <p:nvSpPr>
          <p:cNvPr id="12298" name="TextBox 9"/>
          <p:cNvSpPr txBox="1">
            <a:spLocks noChangeArrowheads="1"/>
          </p:cNvSpPr>
          <p:nvPr/>
        </p:nvSpPr>
        <p:spPr bwMode="auto">
          <a:xfrm>
            <a:off x="4446588" y="719138"/>
            <a:ext cx="855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Calibri" pitchFamily="34" charset="0"/>
              </a:rPr>
              <a:t>Carroll </a:t>
            </a:r>
          </a:p>
          <a:p>
            <a:pPr eaLnBrk="1" hangingPunct="1"/>
            <a:r>
              <a:rPr lang="en-US" altLang="en-US" dirty="0">
                <a:latin typeface="Calibri" pitchFamily="34" charset="0"/>
              </a:rPr>
              <a:t>Chapel</a:t>
            </a:r>
          </a:p>
        </p:txBody>
      </p:sp>
      <p:sp>
        <p:nvSpPr>
          <p:cNvPr id="12299" name="TextBox 10"/>
          <p:cNvSpPr txBox="1">
            <a:spLocks noChangeArrowheads="1"/>
          </p:cNvSpPr>
          <p:nvPr/>
        </p:nvSpPr>
        <p:spPr bwMode="auto">
          <a:xfrm>
            <a:off x="979488" y="4195763"/>
            <a:ext cx="1023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Clean</a:t>
            </a:r>
          </a:p>
          <a:p>
            <a:pPr eaLnBrk="1" hangingPunct="1"/>
            <a:r>
              <a:rPr lang="en-US" altLang="en-US">
                <a:latin typeface="Calibri" pitchFamily="34" charset="0"/>
              </a:rPr>
              <a:t>Drinking </a:t>
            </a:r>
          </a:p>
          <a:p>
            <a:pPr eaLnBrk="1" hangingPunct="1"/>
            <a:r>
              <a:rPr lang="en-US" altLang="en-US">
                <a:latin typeface="Calibri" pitchFamily="34" charset="0"/>
              </a:rPr>
              <a:t>Manor</a:t>
            </a:r>
          </a:p>
        </p:txBody>
      </p:sp>
      <p:sp>
        <p:nvSpPr>
          <p:cNvPr id="12300" name="TextBox 12"/>
          <p:cNvSpPr txBox="1">
            <a:spLocks noChangeArrowheads="1"/>
          </p:cNvSpPr>
          <p:nvPr/>
        </p:nvSpPr>
        <p:spPr bwMode="auto">
          <a:xfrm>
            <a:off x="4324350" y="3705225"/>
            <a:ext cx="917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Perkins &amp; </a:t>
            </a:r>
          </a:p>
          <a:p>
            <a:pPr eaLnBrk="1" hangingPunct="1"/>
            <a:r>
              <a:rPr lang="en-US" altLang="en-US" sz="1400">
                <a:latin typeface="Calibri" pitchFamily="34" charset="0"/>
              </a:rPr>
              <a:t>Burrows </a:t>
            </a:r>
          </a:p>
          <a:p>
            <a:pPr eaLnBrk="1" hangingPunct="1"/>
            <a:r>
              <a:rPr lang="en-US" altLang="en-US" sz="1400">
                <a:latin typeface="Calibri" pitchFamily="34" charset="0"/>
              </a:rPr>
              <a:t>Addition </a:t>
            </a:r>
          </a:p>
          <a:p>
            <a:pPr eaLnBrk="1" hangingPunct="1"/>
            <a:r>
              <a:rPr lang="en-US" altLang="en-US" sz="1400">
                <a:latin typeface="Calibri" pitchFamily="34" charset="0"/>
              </a:rPr>
              <a:t>to Linden</a:t>
            </a:r>
          </a:p>
        </p:txBody>
      </p:sp>
      <p:sp>
        <p:nvSpPr>
          <p:cNvPr id="12301" name="TextBox 13"/>
          <p:cNvSpPr txBox="1">
            <a:spLocks noChangeArrowheads="1"/>
          </p:cNvSpPr>
          <p:nvPr/>
        </p:nvSpPr>
        <p:spPr bwMode="auto">
          <a:xfrm>
            <a:off x="2665413" y="3994150"/>
            <a:ext cx="109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The Pilgrim </a:t>
            </a:r>
          </a:p>
          <a:p>
            <a:pPr eaLnBrk="1" hangingPunct="1"/>
            <a:r>
              <a:rPr lang="en-US" altLang="en-US" sz="1400">
                <a:latin typeface="Calibri" pitchFamily="34" charset="0"/>
              </a:rPr>
              <a:t>Church Tract</a:t>
            </a:r>
          </a:p>
        </p:txBody>
      </p:sp>
      <p:sp>
        <p:nvSpPr>
          <p:cNvPr id="18" name="Oval 17"/>
          <p:cNvSpPr/>
          <p:nvPr/>
        </p:nvSpPr>
        <p:spPr>
          <a:xfrm>
            <a:off x="4144963" y="2778125"/>
            <a:ext cx="71437" cy="84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3209925" y="1055688"/>
            <a:ext cx="71438"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7402513" y="5632450"/>
            <a:ext cx="71437" cy="84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2179483" y="972689"/>
            <a:ext cx="1027112" cy="339725"/>
          </a:xfrm>
          <a:prstGeom prst="rect">
            <a:avLst/>
          </a:prstGeom>
          <a:solidFill>
            <a:srgbClr val="FFFFFF">
              <a:alpha val="50196"/>
            </a:srgbClr>
          </a:solidFill>
        </p:spPr>
        <p:txBody>
          <a:bodyPr>
            <a:spAutoFit/>
          </a:bodyPr>
          <a:lstStyle/>
          <a:p>
            <a:pPr algn="r" fontAlgn="auto">
              <a:spcBef>
                <a:spcPts val="0"/>
              </a:spcBef>
              <a:spcAft>
                <a:spcPts val="0"/>
              </a:spcAft>
              <a:defRPr/>
            </a:pPr>
            <a:r>
              <a:rPr lang="en-US" sz="800" b="1" dirty="0">
                <a:solidFill>
                  <a:schemeClr val="accent1">
                    <a:lumMod val="75000"/>
                  </a:schemeClr>
                </a:solidFill>
                <a:latin typeface="+mn-lt"/>
              </a:rPr>
              <a:t>B&amp;O FOREST GLEN </a:t>
            </a:r>
          </a:p>
          <a:p>
            <a:pPr algn="r" fontAlgn="auto">
              <a:spcBef>
                <a:spcPts val="0"/>
              </a:spcBef>
              <a:spcAft>
                <a:spcPts val="0"/>
              </a:spcAft>
              <a:defRPr/>
            </a:pPr>
            <a:r>
              <a:rPr lang="en-US" sz="800" b="1" dirty="0">
                <a:solidFill>
                  <a:schemeClr val="accent1">
                    <a:lumMod val="75000"/>
                  </a:schemeClr>
                </a:solidFill>
                <a:latin typeface="+mn-lt"/>
              </a:rPr>
              <a:t>STATION</a:t>
            </a:r>
            <a:endParaRPr lang="en-US" sz="800" dirty="0">
              <a:solidFill>
                <a:schemeClr val="accent1">
                  <a:lumMod val="75000"/>
                </a:schemeClr>
              </a:solidFill>
              <a:latin typeface="+mn-lt"/>
            </a:endParaRPr>
          </a:p>
        </p:txBody>
      </p:sp>
      <p:sp>
        <p:nvSpPr>
          <p:cNvPr id="22" name="TextBox 21"/>
          <p:cNvSpPr txBox="1"/>
          <p:nvPr/>
        </p:nvSpPr>
        <p:spPr>
          <a:xfrm>
            <a:off x="3206595" y="2695575"/>
            <a:ext cx="919163" cy="339725"/>
          </a:xfrm>
          <a:prstGeom prst="rect">
            <a:avLst/>
          </a:prstGeom>
          <a:solidFill>
            <a:srgbClr val="FFFFFF">
              <a:alpha val="50196"/>
            </a:srgbClr>
          </a:solidFill>
        </p:spPr>
        <p:txBody>
          <a:bodyPr>
            <a:spAutoFit/>
          </a:bodyPr>
          <a:lstStyle/>
          <a:p>
            <a:pPr algn="r" fontAlgn="auto">
              <a:spcBef>
                <a:spcPts val="0"/>
              </a:spcBef>
              <a:spcAft>
                <a:spcPts val="0"/>
              </a:spcAft>
              <a:defRPr/>
            </a:pPr>
            <a:r>
              <a:rPr lang="en-US" sz="800" b="1" dirty="0">
                <a:solidFill>
                  <a:schemeClr val="accent1">
                    <a:lumMod val="75000"/>
                  </a:schemeClr>
                </a:solidFill>
                <a:latin typeface="+mn-lt"/>
              </a:rPr>
              <a:t>B&amp;O LINDEN </a:t>
            </a:r>
          </a:p>
          <a:p>
            <a:pPr algn="r" fontAlgn="auto">
              <a:spcBef>
                <a:spcPts val="0"/>
              </a:spcBef>
              <a:spcAft>
                <a:spcPts val="0"/>
              </a:spcAft>
              <a:defRPr/>
            </a:pPr>
            <a:r>
              <a:rPr lang="en-US" sz="800" b="1" dirty="0">
                <a:solidFill>
                  <a:schemeClr val="accent1">
                    <a:lumMod val="75000"/>
                  </a:schemeClr>
                </a:solidFill>
                <a:latin typeface="+mn-lt"/>
              </a:rPr>
              <a:t>STATION</a:t>
            </a:r>
            <a:endParaRPr lang="en-US" sz="800" dirty="0">
              <a:solidFill>
                <a:schemeClr val="accent1">
                  <a:lumMod val="75000"/>
                </a:schemeClr>
              </a:solidFill>
              <a:latin typeface="+mn-lt"/>
            </a:endParaRPr>
          </a:p>
        </p:txBody>
      </p:sp>
      <p:sp>
        <p:nvSpPr>
          <p:cNvPr id="23" name="TextBox 22"/>
          <p:cNvSpPr txBox="1"/>
          <p:nvPr/>
        </p:nvSpPr>
        <p:spPr>
          <a:xfrm>
            <a:off x="6542087" y="5547519"/>
            <a:ext cx="796925" cy="338137"/>
          </a:xfrm>
          <a:prstGeom prst="rect">
            <a:avLst/>
          </a:prstGeom>
          <a:solidFill>
            <a:srgbClr val="FFFFFF">
              <a:alpha val="50196"/>
            </a:srgbClr>
          </a:solidFill>
        </p:spPr>
        <p:txBody>
          <a:bodyPr>
            <a:spAutoFit/>
          </a:bodyPr>
          <a:lstStyle/>
          <a:p>
            <a:pPr algn="r" fontAlgn="auto">
              <a:spcBef>
                <a:spcPts val="0"/>
              </a:spcBef>
              <a:spcAft>
                <a:spcPts val="0"/>
              </a:spcAft>
              <a:defRPr/>
            </a:pPr>
            <a:r>
              <a:rPr lang="en-US" sz="800" b="1" dirty="0">
                <a:solidFill>
                  <a:schemeClr val="accent1">
                    <a:lumMod val="75000"/>
                  </a:schemeClr>
                </a:solidFill>
                <a:latin typeface="+mn-lt"/>
              </a:rPr>
              <a:t>B&amp;O FENWICK STATION</a:t>
            </a:r>
            <a:endParaRPr lang="en-US" sz="800" dirty="0">
              <a:solidFill>
                <a:schemeClr val="accent1">
                  <a:lumMod val="75000"/>
                </a:schemeClr>
              </a:solidFill>
              <a:latin typeface="+mn-lt"/>
            </a:endParaRPr>
          </a:p>
        </p:txBody>
      </p:sp>
      <p:sp>
        <p:nvSpPr>
          <p:cNvPr id="12308" name="TextBox 23"/>
          <p:cNvSpPr txBox="1">
            <a:spLocks noChangeArrowheads="1"/>
          </p:cNvSpPr>
          <p:nvPr/>
        </p:nvSpPr>
        <p:spPr bwMode="auto">
          <a:xfrm>
            <a:off x="2914650" y="1265238"/>
            <a:ext cx="10572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National </a:t>
            </a:r>
          </a:p>
          <a:p>
            <a:pPr eaLnBrk="1" hangingPunct="1"/>
            <a:r>
              <a:rPr lang="en-US" altLang="en-US" sz="1200" i="1">
                <a:latin typeface="Calibri" pitchFamily="34" charset="0"/>
              </a:rPr>
              <a:t>Park Seminary </a:t>
            </a:r>
          </a:p>
          <a:p>
            <a:pPr eaLnBrk="1" hangingPunct="1"/>
            <a:r>
              <a:rPr lang="en-US" altLang="en-US" sz="1200" i="1">
                <a:latin typeface="Calibri" pitchFamily="34" charset="0"/>
              </a:rPr>
              <a:t>HD</a:t>
            </a:r>
          </a:p>
        </p:txBody>
      </p:sp>
      <p:sp>
        <p:nvSpPr>
          <p:cNvPr id="12309" name="TextBox 24"/>
          <p:cNvSpPr txBox="1">
            <a:spLocks noChangeArrowheads="1"/>
          </p:cNvSpPr>
          <p:nvPr/>
        </p:nvSpPr>
        <p:spPr bwMode="auto">
          <a:xfrm>
            <a:off x="4581525" y="2284413"/>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a:t>
            </a:r>
          </a:p>
          <a:p>
            <a:pPr eaLnBrk="1" hangingPunct="1"/>
            <a:r>
              <a:rPr lang="en-US" altLang="en-US" sz="1200" i="1">
                <a:latin typeface="Calibri" pitchFamily="34" charset="0"/>
              </a:rPr>
              <a:t>Linden HD </a:t>
            </a:r>
          </a:p>
        </p:txBody>
      </p:sp>
      <p:sp>
        <p:nvSpPr>
          <p:cNvPr id="12310" name="TextBox 25"/>
          <p:cNvSpPr txBox="1">
            <a:spLocks noChangeArrowheads="1"/>
          </p:cNvSpPr>
          <p:nvPr/>
        </p:nvSpPr>
        <p:spPr bwMode="auto">
          <a:xfrm>
            <a:off x="2746375" y="82550"/>
            <a:ext cx="962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Capitol </a:t>
            </a:r>
          </a:p>
          <a:p>
            <a:pPr eaLnBrk="1" hangingPunct="1"/>
            <a:r>
              <a:rPr lang="en-US" altLang="en-US" sz="1200" i="1">
                <a:latin typeface="Calibri" pitchFamily="34" charset="0"/>
              </a:rPr>
              <a:t>View</a:t>
            </a:r>
          </a:p>
          <a:p>
            <a:pPr eaLnBrk="1" hangingPunct="1"/>
            <a:r>
              <a:rPr lang="en-US" altLang="en-US" sz="1200" i="1">
                <a:latin typeface="Calibri" pitchFamily="34" charset="0"/>
              </a:rPr>
              <a:t>Park HD</a:t>
            </a:r>
          </a:p>
        </p:txBody>
      </p:sp>
      <p:sp>
        <p:nvSpPr>
          <p:cNvPr id="12311" name="TextBox 26"/>
          <p:cNvSpPr txBox="1">
            <a:spLocks noChangeArrowheads="1"/>
          </p:cNvSpPr>
          <p:nvPr/>
        </p:nvSpPr>
        <p:spPr bwMode="auto">
          <a:xfrm>
            <a:off x="3865563" y="522288"/>
            <a:ext cx="82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Forest Glen HD</a:t>
            </a:r>
          </a:p>
        </p:txBody>
      </p:sp>
      <p:sp>
        <p:nvSpPr>
          <p:cNvPr id="12312" name="TextBox 27"/>
          <p:cNvSpPr txBox="1">
            <a:spLocks noChangeArrowheads="1"/>
          </p:cNvSpPr>
          <p:nvPr/>
        </p:nvSpPr>
        <p:spPr bwMode="auto">
          <a:xfrm>
            <a:off x="6810375" y="6056313"/>
            <a:ext cx="96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Falkland Apartments</a:t>
            </a:r>
          </a:p>
        </p:txBody>
      </p:sp>
      <p:sp>
        <p:nvSpPr>
          <p:cNvPr id="12313" name="TextBox 28"/>
          <p:cNvSpPr txBox="1">
            <a:spLocks noChangeArrowheads="1"/>
          </p:cNvSpPr>
          <p:nvPr/>
        </p:nvSpPr>
        <p:spPr bwMode="auto">
          <a:xfrm>
            <a:off x="5848350" y="6080125"/>
            <a:ext cx="109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a:t>
            </a:r>
          </a:p>
          <a:p>
            <a:pPr eaLnBrk="1" hangingPunct="1"/>
            <a:r>
              <a:rPr lang="en-US" altLang="en-US" sz="1200" i="1">
                <a:latin typeface="Calibri" pitchFamily="34" charset="0"/>
              </a:rPr>
              <a:t>DC-MC North Corner Stone</a:t>
            </a:r>
          </a:p>
        </p:txBody>
      </p:sp>
      <p:sp>
        <p:nvSpPr>
          <p:cNvPr id="12314" name="TextBox 29"/>
          <p:cNvSpPr txBox="1">
            <a:spLocks noChangeArrowheads="1"/>
          </p:cNvSpPr>
          <p:nvPr/>
        </p:nvSpPr>
        <p:spPr bwMode="auto">
          <a:xfrm>
            <a:off x="4073525" y="1449388"/>
            <a:ext cx="96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dirty="0">
                <a:latin typeface="Calibri" pitchFamily="34" charset="0"/>
              </a:rPr>
              <a:t>MP –Lawrence House</a:t>
            </a:r>
          </a:p>
        </p:txBody>
      </p:sp>
      <p:cxnSp>
        <p:nvCxnSpPr>
          <p:cNvPr id="32" name="Straight Arrow Connector 31"/>
          <p:cNvCxnSpPr/>
          <p:nvPr/>
        </p:nvCxnSpPr>
        <p:spPr>
          <a:xfrm>
            <a:off x="4370388" y="2066925"/>
            <a:ext cx="160337" cy="546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16" name="TextBox 33"/>
          <p:cNvSpPr txBox="1">
            <a:spLocks noChangeArrowheads="1"/>
          </p:cNvSpPr>
          <p:nvPr/>
        </p:nvSpPr>
        <p:spPr bwMode="auto">
          <a:xfrm>
            <a:off x="920750" y="3776663"/>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MP – Woodend</a:t>
            </a:r>
          </a:p>
        </p:txBody>
      </p:sp>
      <p:sp>
        <p:nvSpPr>
          <p:cNvPr id="12317" name="TextBox 34"/>
          <p:cNvSpPr txBox="1">
            <a:spLocks noChangeArrowheads="1"/>
          </p:cNvSpPr>
          <p:nvPr/>
        </p:nvSpPr>
        <p:spPr bwMode="auto">
          <a:xfrm>
            <a:off x="6616700" y="3754438"/>
            <a:ext cx="835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a:latin typeface="Calibri" pitchFamily="34" charset="0"/>
              </a:rPr>
              <a:t>LA – </a:t>
            </a:r>
          </a:p>
          <a:p>
            <a:pPr eaLnBrk="1" hangingPunct="1"/>
            <a:r>
              <a:rPr lang="en-US" altLang="en-US" sz="1200" i="1">
                <a:latin typeface="Calibri" pitchFamily="34" charset="0"/>
              </a:rPr>
              <a:t>Woodside HD </a:t>
            </a:r>
          </a:p>
        </p:txBody>
      </p:sp>
      <p:cxnSp>
        <p:nvCxnSpPr>
          <p:cNvPr id="41" name="Straight Arrow Connector 40"/>
          <p:cNvCxnSpPr/>
          <p:nvPr/>
        </p:nvCxnSpPr>
        <p:spPr>
          <a:xfrm flipV="1">
            <a:off x="6157913" y="5842000"/>
            <a:ext cx="123825" cy="29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19" name="TextBox 41"/>
          <p:cNvSpPr txBox="1">
            <a:spLocks noChangeArrowheads="1"/>
          </p:cNvSpPr>
          <p:nvPr/>
        </p:nvSpPr>
        <p:spPr bwMode="auto">
          <a:xfrm>
            <a:off x="5035550" y="26177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33" name="TextBox 32"/>
          <p:cNvSpPr txBox="1"/>
          <p:nvPr/>
        </p:nvSpPr>
        <p:spPr>
          <a:xfrm rot="303774">
            <a:off x="1122363" y="5165725"/>
            <a:ext cx="1419225" cy="215900"/>
          </a:xfrm>
          <a:prstGeom prst="rect">
            <a:avLst/>
          </a:prstGeom>
          <a:noFill/>
        </p:spPr>
        <p:txBody>
          <a:bodyPr>
            <a:spAutoFit/>
          </a:bodyPr>
          <a:lstStyle/>
          <a:p>
            <a:pPr fontAlgn="auto">
              <a:spcBef>
                <a:spcPts val="0"/>
              </a:spcBef>
              <a:spcAft>
                <a:spcPts val="0"/>
              </a:spcAft>
              <a:defRPr/>
            </a:pPr>
            <a:r>
              <a:rPr lang="en-US" sz="800" b="1" dirty="0">
                <a:solidFill>
                  <a:schemeClr val="accent1">
                    <a:lumMod val="75000"/>
                  </a:schemeClr>
                </a:solidFill>
                <a:latin typeface="+mn-lt"/>
              </a:rPr>
              <a:t>B&amp;O GEORGETOWN BRANCH</a:t>
            </a:r>
          </a:p>
        </p:txBody>
      </p:sp>
      <p:sp>
        <p:nvSpPr>
          <p:cNvPr id="36" name="TextBox 35"/>
          <p:cNvSpPr txBox="1"/>
          <p:nvPr/>
        </p:nvSpPr>
        <p:spPr>
          <a:xfrm rot="1908697">
            <a:off x="5060640" y="4294459"/>
            <a:ext cx="1712912" cy="215900"/>
          </a:xfrm>
          <a:prstGeom prst="rect">
            <a:avLst/>
          </a:prstGeom>
          <a:noFill/>
        </p:spPr>
        <p:txBody>
          <a:bodyPr>
            <a:spAutoFit/>
          </a:bodyPr>
          <a:lstStyle/>
          <a:p>
            <a:pPr fontAlgn="auto">
              <a:spcBef>
                <a:spcPts val="0"/>
              </a:spcBef>
              <a:spcAft>
                <a:spcPts val="0"/>
              </a:spcAft>
              <a:defRPr/>
            </a:pPr>
            <a:r>
              <a:rPr lang="en-US" sz="800" b="1" dirty="0">
                <a:solidFill>
                  <a:schemeClr val="accent1">
                    <a:lumMod val="75000"/>
                  </a:schemeClr>
                </a:solidFill>
                <a:latin typeface="+mn-lt"/>
              </a:rPr>
              <a:t>B&amp;O METROPOLITAN BRANCH</a:t>
            </a:r>
          </a:p>
        </p:txBody>
      </p:sp>
      <p:cxnSp>
        <p:nvCxnSpPr>
          <p:cNvPr id="43" name="Straight Connector 42"/>
          <p:cNvCxnSpPr/>
          <p:nvPr/>
        </p:nvCxnSpPr>
        <p:spPr>
          <a:xfrm>
            <a:off x="6654800" y="3241675"/>
            <a:ext cx="2339975" cy="2814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6424613" y="2659063"/>
            <a:ext cx="230187" cy="582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848350" y="2395538"/>
            <a:ext cx="498475" cy="22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5611813" y="2387600"/>
            <a:ext cx="236537" cy="7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4643438" y="2066925"/>
            <a:ext cx="977900" cy="328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76" idx="6"/>
          </p:cNvCxnSpPr>
          <p:nvPr/>
        </p:nvCxnSpPr>
        <p:spPr>
          <a:xfrm flipH="1" flipV="1">
            <a:off x="3548063" y="1100138"/>
            <a:ext cx="1095375" cy="97790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3049642">
            <a:off x="7181850" y="4410076"/>
            <a:ext cx="1216025" cy="215900"/>
          </a:xfrm>
          <a:prstGeom prst="rect">
            <a:avLst/>
          </a:prstGeom>
          <a:noFill/>
        </p:spPr>
        <p:txBody>
          <a:bodyPr>
            <a:spAutoFit/>
          </a:bodyPr>
          <a:lstStyle/>
          <a:p>
            <a:pPr fontAlgn="auto">
              <a:spcBef>
                <a:spcPts val="0"/>
              </a:spcBef>
              <a:spcAft>
                <a:spcPts val="0"/>
              </a:spcAft>
              <a:defRPr/>
            </a:pPr>
            <a:r>
              <a:rPr lang="en-US" sz="800" b="1" dirty="0">
                <a:solidFill>
                  <a:schemeClr val="accent1">
                    <a:lumMod val="75000"/>
                  </a:schemeClr>
                </a:solidFill>
                <a:latin typeface="+mn-lt"/>
              </a:rPr>
              <a:t>FOREST GLEN TROLLEY</a:t>
            </a:r>
          </a:p>
        </p:txBody>
      </p:sp>
      <p:cxnSp>
        <p:nvCxnSpPr>
          <p:cNvPr id="70" name="Straight Connector 69"/>
          <p:cNvCxnSpPr/>
          <p:nvPr/>
        </p:nvCxnSpPr>
        <p:spPr>
          <a:xfrm flipH="1" flipV="1">
            <a:off x="8994775" y="6056313"/>
            <a:ext cx="14288" cy="773112"/>
          </a:xfrm>
          <a:prstGeom prst="line">
            <a:avLst/>
          </a:prstGeom>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8947150" y="6038850"/>
            <a:ext cx="71438"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74"/>
          <p:cNvSpPr/>
          <p:nvPr/>
        </p:nvSpPr>
        <p:spPr>
          <a:xfrm>
            <a:off x="6318250" y="2395538"/>
            <a:ext cx="71438"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75"/>
          <p:cNvSpPr/>
          <p:nvPr/>
        </p:nvSpPr>
        <p:spPr>
          <a:xfrm>
            <a:off x="3476625" y="1058863"/>
            <a:ext cx="71438"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TextBox 103"/>
          <p:cNvSpPr txBox="1"/>
          <p:nvPr/>
        </p:nvSpPr>
        <p:spPr>
          <a:xfrm>
            <a:off x="3479800" y="762000"/>
            <a:ext cx="706438" cy="585788"/>
          </a:xfrm>
          <a:prstGeom prst="rect">
            <a:avLst/>
          </a:prstGeom>
          <a:noFill/>
        </p:spPr>
        <p:txBody>
          <a:bodyPr>
            <a:spAutoFit/>
          </a:bodyPr>
          <a:lstStyle/>
          <a:p>
            <a:pPr fontAlgn="auto">
              <a:spcBef>
                <a:spcPts val="0"/>
              </a:spcBef>
              <a:spcAft>
                <a:spcPts val="0"/>
              </a:spcAft>
              <a:defRPr/>
            </a:pPr>
            <a:r>
              <a:rPr lang="en-US" sz="800" b="1" dirty="0">
                <a:solidFill>
                  <a:schemeClr val="accent1">
                    <a:lumMod val="75000"/>
                  </a:schemeClr>
                </a:solidFill>
                <a:latin typeface="+mn-lt"/>
              </a:rPr>
              <a:t>FOREST GLEN TROLLEY STATION</a:t>
            </a:r>
            <a:endParaRPr lang="en-US" sz="800" dirty="0">
              <a:solidFill>
                <a:schemeClr val="accent1">
                  <a:lumMod val="75000"/>
                </a:schemeClr>
              </a:solidFill>
              <a:latin typeface="+mn-lt"/>
            </a:endParaRPr>
          </a:p>
        </p:txBody>
      </p:sp>
      <p:cxnSp>
        <p:nvCxnSpPr>
          <p:cNvPr id="82" name="Straight Connector 81"/>
          <p:cNvCxnSpPr/>
          <p:nvPr/>
        </p:nvCxnSpPr>
        <p:spPr>
          <a:xfrm flipH="1" flipV="1">
            <a:off x="6353175" y="2417763"/>
            <a:ext cx="71438" cy="277812"/>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943658" y="5951537"/>
            <a:ext cx="974725" cy="339725"/>
          </a:xfrm>
          <a:prstGeom prst="rect">
            <a:avLst/>
          </a:prstGeom>
          <a:solidFill>
            <a:srgbClr val="FFFFFF">
              <a:alpha val="50196"/>
            </a:srgbClr>
          </a:solidFill>
        </p:spPr>
        <p:txBody>
          <a:bodyPr>
            <a:spAutoFit/>
          </a:bodyPr>
          <a:lstStyle/>
          <a:p>
            <a:pPr algn="r" fontAlgn="auto">
              <a:spcBef>
                <a:spcPts val="0"/>
              </a:spcBef>
              <a:spcAft>
                <a:spcPts val="0"/>
              </a:spcAft>
              <a:defRPr/>
            </a:pPr>
            <a:r>
              <a:rPr lang="en-US" sz="800" b="1" dirty="0">
                <a:solidFill>
                  <a:schemeClr val="accent1">
                    <a:lumMod val="75000"/>
                  </a:schemeClr>
                </a:solidFill>
                <a:latin typeface="+mn-lt"/>
              </a:rPr>
              <a:t>SLIGO TROLLEY STATION</a:t>
            </a:r>
            <a:endParaRPr lang="en-US" sz="800" dirty="0">
              <a:solidFill>
                <a:schemeClr val="accent1">
                  <a:lumMod val="75000"/>
                </a:schemeClr>
              </a:solidFill>
              <a:latin typeface="+mn-lt"/>
            </a:endParaRPr>
          </a:p>
        </p:txBody>
      </p:sp>
      <p:sp>
        <p:nvSpPr>
          <p:cNvPr id="101" name="TextBox 100"/>
          <p:cNvSpPr txBox="1"/>
          <p:nvPr/>
        </p:nvSpPr>
        <p:spPr>
          <a:xfrm>
            <a:off x="6426200" y="2338434"/>
            <a:ext cx="976313" cy="338137"/>
          </a:xfrm>
          <a:prstGeom prst="rect">
            <a:avLst/>
          </a:prstGeom>
          <a:solidFill>
            <a:srgbClr val="FFFFFF">
              <a:alpha val="50196"/>
            </a:srgbClr>
          </a:solidFill>
        </p:spPr>
        <p:txBody>
          <a:bodyPr>
            <a:spAutoFit/>
          </a:bodyPr>
          <a:lstStyle/>
          <a:p>
            <a:pPr fontAlgn="auto">
              <a:spcBef>
                <a:spcPts val="0"/>
              </a:spcBef>
              <a:spcAft>
                <a:spcPts val="0"/>
              </a:spcAft>
              <a:defRPr/>
            </a:pPr>
            <a:r>
              <a:rPr lang="en-US" sz="800" b="1" dirty="0">
                <a:solidFill>
                  <a:schemeClr val="accent1">
                    <a:lumMod val="75000"/>
                  </a:schemeClr>
                </a:solidFill>
                <a:latin typeface="+mn-lt"/>
              </a:rPr>
              <a:t>WOODSIDE TROLLEY STATION</a:t>
            </a:r>
            <a:endParaRPr lang="en-US" sz="800" dirty="0">
              <a:solidFill>
                <a:schemeClr val="accent1">
                  <a:lumMod val="75000"/>
                </a:schemeClr>
              </a:solidFill>
              <a:latin typeface="+mn-lt"/>
            </a:endParaRPr>
          </a:p>
        </p:txBody>
      </p:sp>
      <p:sp>
        <p:nvSpPr>
          <p:cNvPr id="12337" name="TextBox 104"/>
          <p:cNvSpPr txBox="1">
            <a:spLocks noChangeArrowheads="1"/>
          </p:cNvSpPr>
          <p:nvPr/>
        </p:nvSpPr>
        <p:spPr bwMode="auto">
          <a:xfrm>
            <a:off x="2159000" y="1536700"/>
            <a:ext cx="7731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Forest </a:t>
            </a:r>
          </a:p>
          <a:p>
            <a:pPr eaLnBrk="1" hangingPunct="1"/>
            <a:r>
              <a:rPr lang="en-US" altLang="en-US" sz="1400">
                <a:latin typeface="Calibri" pitchFamily="34" charset="0"/>
              </a:rPr>
              <a:t>Glen Park</a:t>
            </a:r>
          </a:p>
        </p:txBody>
      </p:sp>
      <p:sp>
        <p:nvSpPr>
          <p:cNvPr id="12338" name="TextBox 106"/>
          <p:cNvSpPr txBox="1">
            <a:spLocks noChangeArrowheads="1"/>
          </p:cNvSpPr>
          <p:nvPr/>
        </p:nvSpPr>
        <p:spPr bwMode="auto">
          <a:xfrm>
            <a:off x="5761038" y="3551238"/>
            <a:ext cx="917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Woodside</a:t>
            </a:r>
          </a:p>
        </p:txBody>
      </p:sp>
      <p:sp>
        <p:nvSpPr>
          <p:cNvPr id="12339" name="TextBox 107"/>
          <p:cNvSpPr txBox="1">
            <a:spLocks noChangeArrowheads="1"/>
          </p:cNvSpPr>
          <p:nvPr/>
        </p:nvSpPr>
        <p:spPr bwMode="auto">
          <a:xfrm>
            <a:off x="4052888" y="176213"/>
            <a:ext cx="105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latin typeface="Calibri" pitchFamily="34" charset="0"/>
              </a:rPr>
              <a:t>Forest Glen </a:t>
            </a:r>
          </a:p>
          <a:p>
            <a:pPr eaLnBrk="1" hangingPunct="1"/>
            <a:r>
              <a:rPr lang="en-US" altLang="en-US" sz="1400" dirty="0">
                <a:latin typeface="Calibri" pitchFamily="34" charset="0"/>
              </a:rPr>
              <a:t>Invest. Co.</a:t>
            </a:r>
          </a:p>
        </p:txBody>
      </p:sp>
      <p:sp>
        <p:nvSpPr>
          <p:cNvPr id="12340" name="Rectangle 55"/>
          <p:cNvSpPr>
            <a:spLocks noChangeArrowheads="1"/>
          </p:cNvSpPr>
          <p:nvPr/>
        </p:nvSpPr>
        <p:spPr bwMode="auto">
          <a:xfrm>
            <a:off x="6789815" y="-37344"/>
            <a:ext cx="2359764" cy="1200329"/>
          </a:xfrm>
          <a:prstGeom prst="rect">
            <a:avLst/>
          </a:prstGeom>
          <a:solidFill>
            <a:srgbClr val="8064A2"/>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dirty="0">
                <a:solidFill>
                  <a:schemeClr val="bg1"/>
                </a:solidFill>
                <a:latin typeface="Sylfaen" panose="010A0502050306030303" pitchFamily="18" charset="0"/>
              </a:rPr>
              <a:t>Composite </a:t>
            </a:r>
          </a:p>
          <a:p>
            <a:pPr eaLnBrk="1" hangingPunct="1"/>
            <a:r>
              <a:rPr lang="en-US" altLang="en-US" sz="3600" b="1" dirty="0">
                <a:solidFill>
                  <a:schemeClr val="bg1"/>
                </a:solidFill>
                <a:latin typeface="Sylfaen" panose="010A0502050306030303" pitchFamily="18" charset="0"/>
              </a:rPr>
              <a:t>History</a:t>
            </a:r>
          </a:p>
        </p:txBody>
      </p:sp>
      <p:sp>
        <p:nvSpPr>
          <p:cNvPr id="54" name="Oval 53"/>
          <p:cNvSpPr/>
          <p:nvPr/>
        </p:nvSpPr>
        <p:spPr>
          <a:xfrm>
            <a:off x="6754097" y="5061454"/>
            <a:ext cx="71437" cy="84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TextBox 55"/>
          <p:cNvSpPr txBox="1"/>
          <p:nvPr/>
        </p:nvSpPr>
        <p:spPr>
          <a:xfrm>
            <a:off x="5795561" y="4976315"/>
            <a:ext cx="931863" cy="338554"/>
          </a:xfrm>
          <a:prstGeom prst="rect">
            <a:avLst/>
          </a:prstGeom>
          <a:solidFill>
            <a:srgbClr val="FFFFFF">
              <a:alpha val="50196"/>
            </a:srgbClr>
          </a:solidFill>
        </p:spPr>
        <p:txBody>
          <a:bodyPr wrap="square">
            <a:spAutoFit/>
          </a:bodyPr>
          <a:lstStyle/>
          <a:p>
            <a:pPr algn="r" fontAlgn="auto">
              <a:spcBef>
                <a:spcPts val="0"/>
              </a:spcBef>
              <a:spcAft>
                <a:spcPts val="0"/>
              </a:spcAft>
              <a:defRPr/>
            </a:pPr>
            <a:r>
              <a:rPr lang="en-US" sz="800" b="1" dirty="0">
                <a:solidFill>
                  <a:schemeClr val="accent1">
                    <a:lumMod val="75000"/>
                  </a:schemeClr>
                </a:solidFill>
              </a:rPr>
              <a:t>B&amp;O WOODSIDE </a:t>
            </a:r>
            <a:r>
              <a:rPr lang="en-US" sz="800" b="1" dirty="0">
                <a:solidFill>
                  <a:schemeClr val="accent1">
                    <a:lumMod val="75000"/>
                  </a:schemeClr>
                </a:solidFill>
                <a:latin typeface="+mn-lt"/>
              </a:rPr>
              <a:t>STATION</a:t>
            </a:r>
            <a:endParaRPr lang="en-US" sz="800" dirty="0">
              <a:solidFill>
                <a:schemeClr val="accent1">
                  <a:lumMod val="75000"/>
                </a:schemeClr>
              </a:solidFill>
              <a:latin typeface="+mn-lt"/>
            </a:endParaRPr>
          </a:p>
        </p:txBody>
      </p:sp>
      <p:sp>
        <p:nvSpPr>
          <p:cNvPr id="3" name="Oval 2"/>
          <p:cNvSpPr/>
          <p:nvPr/>
        </p:nvSpPr>
        <p:spPr>
          <a:xfrm>
            <a:off x="920750" y="4182269"/>
            <a:ext cx="911225" cy="10914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40229" y="719138"/>
            <a:ext cx="1439254" cy="1436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299085" y="2347325"/>
            <a:ext cx="2104640" cy="17012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403725" y="397669"/>
            <a:ext cx="1985963" cy="19496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096" y="5434076"/>
            <a:ext cx="699604" cy="63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24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12870" cy="633440"/>
          </a:xfrm>
        </p:spPr>
        <p:txBody>
          <a:bodyPr/>
          <a:lstStyle/>
          <a:p>
            <a:r>
              <a:rPr lang="en-US" dirty="0"/>
              <a:t>Edgewood Tobacco Plantation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5334" t="12508" r="3555" b="11359"/>
          <a:stretch>
            <a:fillRect/>
          </a:stretch>
        </p:blipFill>
        <p:spPr bwMode="auto">
          <a:xfrm>
            <a:off x="0" y="577775"/>
            <a:ext cx="41767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3203870"/>
            <a:ext cx="4502860" cy="365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aypole"/>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4176713" y="577775"/>
            <a:ext cx="4967287"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4827181" y="4643731"/>
            <a:ext cx="3762301" cy="1200329"/>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b="1" dirty="0">
                <a:solidFill>
                  <a:schemeClr val="bg1"/>
                </a:solidFill>
                <a:latin typeface="Calibri Light" panose="020F0302020204030204" pitchFamily="34" charset="0"/>
              </a:rPr>
              <a:t>EDGEWOOD, INCLUDING HOUSE, SLAVE CABIN, AND NATIONAL PARK SEMINARY  MAYPOLE CEREMONY, NOW FORT DETRICK ANNEX </a:t>
            </a:r>
          </a:p>
        </p:txBody>
      </p:sp>
      <p:sp>
        <p:nvSpPr>
          <p:cNvPr id="8" name="TextBox 2"/>
          <p:cNvSpPr txBox="1">
            <a:spLocks noChangeArrowheads="1"/>
          </p:cNvSpPr>
          <p:nvPr/>
        </p:nvSpPr>
        <p:spPr bwMode="auto">
          <a:xfrm>
            <a:off x="5161021" y="5844060"/>
            <a:ext cx="3444949" cy="1200329"/>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b="1" dirty="0">
                <a:solidFill>
                  <a:schemeClr val="bg1"/>
                </a:solidFill>
                <a:latin typeface="Calibri Light" panose="020F0302020204030204" pitchFamily="34" charset="0"/>
              </a:rPr>
              <a:t>Sources: Enchanted Forest Glen,</a:t>
            </a:r>
          </a:p>
          <a:p>
            <a:pPr algn="r" eaLnBrk="1" hangingPunct="1"/>
            <a:r>
              <a:rPr lang="en-US" altLang="en-US" b="1" dirty="0">
                <a:solidFill>
                  <a:schemeClr val="bg1"/>
                </a:solidFill>
                <a:latin typeface="Calibri Light" panose="020F0302020204030204" pitchFamily="34" charset="0"/>
              </a:rPr>
              <a:t>http://www.operant.com/seminary/early_history.html</a:t>
            </a:r>
          </a:p>
          <a:p>
            <a:pPr eaLnBrk="1" hangingPunct="1"/>
            <a:endParaRPr lang="en-US" altLang="en-US" b="1"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10699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438"/>
            <a:ext cx="8212870" cy="633440"/>
          </a:xfrm>
        </p:spPr>
        <p:txBody>
          <a:bodyPr/>
          <a:lstStyle/>
          <a:p>
            <a:r>
              <a:rPr lang="en-US" dirty="0"/>
              <a:t>1792 – DC North Cornerstone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539" y="706180"/>
            <a:ext cx="3740296" cy="28052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4007"/>
            <a:ext cx="2126185" cy="15946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0484"/>
            <a:ext cx="3774558" cy="28309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05" y="5295015"/>
            <a:ext cx="2083980" cy="1562985"/>
          </a:xfrm>
          <a:prstGeom prst="rect">
            <a:avLst/>
          </a:prstGeom>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285" t="12093" r="26308" b="23780"/>
          <a:stretch/>
        </p:blipFill>
        <p:spPr bwMode="auto">
          <a:xfrm>
            <a:off x="5669281" y="4313024"/>
            <a:ext cx="3457566"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63916" y="3551188"/>
            <a:ext cx="3036784" cy="923330"/>
          </a:xfrm>
          <a:prstGeom prst="rect">
            <a:avLst/>
          </a:prstGeom>
          <a:noFill/>
        </p:spPr>
        <p:txBody>
          <a:bodyPr wrap="square" rtlCol="0">
            <a:spAutoFit/>
          </a:bodyPr>
          <a:lstStyle/>
          <a:p>
            <a:r>
              <a:rPr lang="en-US" b="1" dirty="0">
                <a:solidFill>
                  <a:schemeClr val="bg1"/>
                </a:solidFill>
                <a:latin typeface="Calibri Light" panose="020F0302020204030204" pitchFamily="34" charset="0"/>
              </a:rPr>
              <a:t>D.C. NORTH CORNER BOUNDARY STONE</a:t>
            </a:r>
          </a:p>
          <a:p>
            <a:pPr algn="r"/>
            <a:endParaRPr lang="en-US" dirty="0">
              <a:solidFill>
                <a:schemeClr val="bg1"/>
              </a:solidFill>
            </a:endParaRPr>
          </a:p>
        </p:txBody>
      </p:sp>
      <p:sp>
        <p:nvSpPr>
          <p:cNvPr id="2" name="TextBox 1"/>
          <p:cNvSpPr txBox="1"/>
          <p:nvPr/>
        </p:nvSpPr>
        <p:spPr>
          <a:xfrm>
            <a:off x="7493995" y="2095943"/>
            <a:ext cx="1650005" cy="2031325"/>
          </a:xfrm>
          <a:prstGeom prst="rect">
            <a:avLst/>
          </a:prstGeom>
          <a:noFill/>
        </p:spPr>
        <p:txBody>
          <a:bodyPr wrap="square" rtlCol="0">
            <a:spAutoFit/>
          </a:bodyPr>
          <a:lstStyle/>
          <a:p>
            <a:pPr algn="r"/>
            <a:r>
              <a:rPr lang="en-US" b="1" dirty="0">
                <a:solidFill>
                  <a:schemeClr val="bg1"/>
                </a:solidFill>
                <a:latin typeface="Calibri Light" panose="020F0302020204030204" pitchFamily="34" charset="0"/>
              </a:rPr>
              <a:t>BOTTOM  RIGHT–</a:t>
            </a:r>
          </a:p>
          <a:p>
            <a:pPr algn="r"/>
            <a:r>
              <a:rPr lang="en-US" b="1" dirty="0">
                <a:solidFill>
                  <a:schemeClr val="bg1"/>
                </a:solidFill>
                <a:latin typeface="Calibri Light" panose="020F0302020204030204" pitchFamily="34" charset="0"/>
              </a:rPr>
              <a:t>AQUIA CREEK SANDSTONE  IN</a:t>
            </a:r>
          </a:p>
          <a:p>
            <a:pPr algn="r"/>
            <a:r>
              <a:rPr lang="en-US" b="1" dirty="0">
                <a:solidFill>
                  <a:schemeClr val="bg1"/>
                </a:solidFill>
                <a:latin typeface="Calibri Light" panose="020F0302020204030204" pitchFamily="34" charset="0"/>
              </a:rPr>
              <a:t> QUARRY, STAFFORD COUNTY, VA </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2499" y="4313024"/>
            <a:ext cx="3378201" cy="2533650"/>
          </a:xfrm>
          <a:prstGeom prst="rect">
            <a:avLst/>
          </a:prstGeom>
        </p:spPr>
      </p:pic>
    </p:spTree>
    <p:extLst>
      <p:ext uri="{BB962C8B-B14F-4D97-AF65-F5344CB8AC3E}">
        <p14:creationId xmlns:p14="http://schemas.microsoft.com/office/powerpoint/2010/main" val="335394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813800" cy="633440"/>
          </a:xfrm>
        </p:spPr>
        <p:txBody>
          <a:bodyPr/>
          <a:lstStyle/>
          <a:p>
            <a:r>
              <a:rPr lang="en-US" dirty="0"/>
              <a:t>19</a:t>
            </a:r>
            <a:r>
              <a:rPr lang="en-US" baseline="30000" dirty="0"/>
              <a:t>th</a:t>
            </a:r>
            <a:r>
              <a:rPr lang="en-US" dirty="0"/>
              <a:t> C. Farming Losses &amp; Innovations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094" r="48634" b="25736"/>
          <a:stretch/>
        </p:blipFill>
        <p:spPr bwMode="auto">
          <a:xfrm>
            <a:off x="0" y="647703"/>
            <a:ext cx="5297768" cy="360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146" t="18913" r="25896" b="24681"/>
          <a:stretch/>
        </p:blipFill>
        <p:spPr bwMode="auto">
          <a:xfrm>
            <a:off x="5391170" y="647704"/>
            <a:ext cx="3752829" cy="401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80251" y="2721114"/>
            <a:ext cx="803266" cy="707886"/>
          </a:xfrm>
          <a:prstGeom prst="rect">
            <a:avLst/>
          </a:prstGeom>
          <a:solidFill>
            <a:srgbClr val="FFFFFF">
              <a:alpha val="50196"/>
            </a:srgbClr>
          </a:solidFill>
        </p:spPr>
        <p:txBody>
          <a:bodyPr wrap="square" rtlCol="0">
            <a:spAutoFit/>
          </a:bodyPr>
          <a:lstStyle/>
          <a:p>
            <a:r>
              <a:rPr lang="en-US" sz="2000" b="1" dirty="0"/>
              <a:t>GLEN </a:t>
            </a:r>
          </a:p>
          <a:p>
            <a:r>
              <a:rPr lang="en-US" sz="2000" b="1" dirty="0"/>
              <a:t>ROSS</a:t>
            </a:r>
          </a:p>
        </p:txBody>
      </p:sp>
      <p:sp>
        <p:nvSpPr>
          <p:cNvPr id="8" name="Content Placeholder 1"/>
          <p:cNvSpPr txBox="1">
            <a:spLocks/>
          </p:cNvSpPr>
          <p:nvPr/>
        </p:nvSpPr>
        <p:spPr>
          <a:xfrm>
            <a:off x="65272" y="4254501"/>
            <a:ext cx="5232496" cy="2966571"/>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2800" kern="1200">
                <a:solidFill>
                  <a:schemeClr val="bg1"/>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dirty="0"/>
              <a:t>DRAWING FOR SEED PLANTER FOR CORN, PATENTED IN 1934 TO HENRY BLAIR,  “A FREE MAN OF COLOUR,”  OF GLEN ROSS, MONTGOMERY COUNTY, MD.  BLAIR  ALSO  PATENTED A SEED PLANTER FOR CORN IN 1836 AND WAS THE SECOND BLACK PERSON TO RECEIVE A U.S. PATENT.</a:t>
            </a:r>
          </a:p>
        </p:txBody>
      </p:sp>
      <p:sp>
        <p:nvSpPr>
          <p:cNvPr id="9" name="TextBox 8"/>
          <p:cNvSpPr txBox="1"/>
          <p:nvPr/>
        </p:nvSpPr>
        <p:spPr>
          <a:xfrm>
            <a:off x="5491344" y="4749800"/>
            <a:ext cx="3652655" cy="1754326"/>
          </a:xfrm>
          <a:prstGeom prst="rect">
            <a:avLst/>
          </a:prstGeom>
          <a:noFill/>
        </p:spPr>
        <p:txBody>
          <a:bodyPr wrap="square" rtlCol="0">
            <a:spAutoFit/>
          </a:bodyPr>
          <a:lstStyle/>
          <a:p>
            <a:r>
              <a:rPr lang="en-US" b="1" dirty="0">
                <a:solidFill>
                  <a:schemeClr val="bg1"/>
                </a:solidFill>
                <a:latin typeface="Calibri Light" panose="020F0302020204030204" pitchFamily="34" charset="0"/>
              </a:rPr>
              <a:t>GLEN ROSS  WAS THE NAME OF THE 19TH C. ROSS/CISSELL/CHILDS FARM, WITHIN TODAY’S NORTH WOODSIDE AND LYTTONSVILLE.  GLEN ROSS IS A NOW A STREET NAME IN  NORTH WOODSIDE .</a:t>
            </a:r>
          </a:p>
        </p:txBody>
      </p:sp>
    </p:spTree>
    <p:extLst>
      <p:ext uri="{BB962C8B-B14F-4D97-AF65-F5344CB8AC3E}">
        <p14:creationId xmlns:p14="http://schemas.microsoft.com/office/powerpoint/2010/main" val="25199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12333</TotalTime>
  <Words>3322</Words>
  <Application>Microsoft Office PowerPoint</Application>
  <PresentationFormat>On-screen Show (4:3)</PresentationFormat>
  <Paragraphs>391</Paragraphs>
  <Slides>56</Slides>
  <Notes>46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6" baseType="lpstr">
      <vt:lpstr>Calibri Light</vt:lpstr>
      <vt:lpstr>Calibri</vt:lpstr>
      <vt:lpstr>Sylfaen</vt:lpstr>
      <vt:lpstr>Franklin Gothic Demi</vt:lpstr>
      <vt:lpstr>Arial</vt:lpstr>
      <vt:lpstr>Franklin Gothic Book</vt:lpstr>
      <vt:lpstr>宋体</vt:lpstr>
      <vt:lpstr>1_Custom Design</vt:lpstr>
      <vt:lpstr>2_Custom Design</vt:lpstr>
      <vt:lpstr>Image</vt:lpstr>
      <vt:lpstr>Work Session 1 l  Planning Board March 24, 2016</vt:lpstr>
      <vt:lpstr>Tentative Schedule</vt:lpstr>
      <vt:lpstr>Greater Lyttonsville’s Rich History</vt:lpstr>
      <vt:lpstr>Many land use and development trends</vt:lpstr>
      <vt:lpstr>Land Use Chronology</vt:lpstr>
      <vt:lpstr>PowerPoint Presentation</vt:lpstr>
      <vt:lpstr>Edgewood Tobacco Plantation</vt:lpstr>
      <vt:lpstr>1792 – DC North Cornerstone</vt:lpstr>
      <vt:lpstr>19th C. Farming Losses &amp; Innovations </vt:lpstr>
      <vt:lpstr>1853 Samuel Lytton’s Land Purchase</vt:lpstr>
      <vt:lpstr>Lyttonsville and Linden 1917</vt:lpstr>
      <vt:lpstr>Georgetown Branch, 1972 View</vt:lpstr>
      <vt:lpstr>Lyttonsville Then and Now</vt:lpstr>
      <vt:lpstr>Falklands – Early Garden Apartments</vt:lpstr>
      <vt:lpstr>Richland Place Expansibles</vt:lpstr>
      <vt:lpstr>Richland Place Expansibles</vt:lpstr>
      <vt:lpstr>Industrial Development</vt:lpstr>
      <vt:lpstr>History Recommendations</vt:lpstr>
      <vt:lpstr>Zoning Approach</vt:lpstr>
      <vt:lpstr>Framework</vt:lpstr>
      <vt:lpstr>Recommendations</vt:lpstr>
      <vt:lpstr>Zoning - existing</vt:lpstr>
      <vt:lpstr>Zoning - proposed</vt:lpstr>
      <vt:lpstr>Connecticut Avenue Station</vt:lpstr>
      <vt:lpstr>Long Branch Station</vt:lpstr>
      <vt:lpstr>Takoma/Langley Station</vt:lpstr>
      <vt:lpstr>Current Industrial Zoning</vt:lpstr>
      <vt:lpstr>Proposed Industrial Zoning</vt:lpstr>
      <vt:lpstr>Strengthening the Industrial District</vt:lpstr>
      <vt:lpstr>Strengthening the Industrial District</vt:lpstr>
      <vt:lpstr>Strengthening the Industrial District</vt:lpstr>
      <vt:lpstr>District Character &amp; Compatibility</vt:lpstr>
      <vt:lpstr>PowerPoint Presentation</vt:lpstr>
      <vt:lpstr>Industrial/Institutional Area</vt:lpstr>
      <vt:lpstr>District Character</vt:lpstr>
      <vt:lpstr>Brookville Road/Lyttonsville Station Area</vt:lpstr>
      <vt:lpstr>District Character</vt:lpstr>
      <vt:lpstr>Where Industrial meets Residential/Mixed Use</vt:lpstr>
      <vt:lpstr>Where Industrial meets Residential/Mixed Use</vt:lpstr>
      <vt:lpstr>Light Rail Scale in Edge Communities</vt:lpstr>
      <vt:lpstr>Light Rail Scale in Edge Communities</vt:lpstr>
      <vt:lpstr>Residential Area</vt:lpstr>
      <vt:lpstr>District Character</vt:lpstr>
      <vt:lpstr>Compatibility</vt:lpstr>
      <vt:lpstr>Compatibility</vt:lpstr>
      <vt:lpstr>Woodside/16th St Station Area</vt:lpstr>
      <vt:lpstr>District Character</vt:lpstr>
      <vt:lpstr>Compatibility through Infill</vt:lpstr>
      <vt:lpstr>Compatibility through Infill </vt:lpstr>
      <vt:lpstr>Compatibility through Infill</vt:lpstr>
      <vt:lpstr>Compatibility through Infill</vt:lpstr>
      <vt:lpstr>Affordable Housing</vt:lpstr>
      <vt:lpstr>Existing Conditions</vt:lpstr>
      <vt:lpstr>Anticipated Preservation or Redevelopment Scenario</vt:lpstr>
      <vt:lpstr>Takeaways</vt:lpstr>
      <vt:lpstr>Work Session 1 l  Planning Board March 24, 2016</vt:lpstr>
    </vt:vector>
  </TitlesOfParts>
  <Company>MNCPPC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Shipman, Laura</dc:creator>
  <cp:lastModifiedBy>French, Brian</cp:lastModifiedBy>
  <cp:revision>470</cp:revision>
  <cp:lastPrinted>2016-03-24T20:41:12Z</cp:lastPrinted>
  <dcterms:created xsi:type="dcterms:W3CDTF">2015-02-26T15:11:42Z</dcterms:created>
  <dcterms:modified xsi:type="dcterms:W3CDTF">2016-03-25T00:06:35Z</dcterms:modified>
</cp:coreProperties>
</file>