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77" r:id="rId2"/>
    <p:sldId id="499" r:id="rId3"/>
    <p:sldId id="500" r:id="rId4"/>
    <p:sldId id="490" r:id="rId5"/>
    <p:sldId id="478" r:id="rId6"/>
    <p:sldId id="504" r:id="rId7"/>
    <p:sldId id="501" r:id="rId8"/>
    <p:sldId id="502" r:id="rId9"/>
    <p:sldId id="503" r:id="rId10"/>
    <p:sldId id="508" r:id="rId11"/>
    <p:sldId id="506" r:id="rId12"/>
    <p:sldId id="509" r:id="rId13"/>
    <p:sldId id="507" r:id="rId14"/>
    <p:sldId id="50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, Adam" initials="A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2EFABB"/>
    <a:srgbClr val="640000"/>
    <a:srgbClr val="FF0000"/>
    <a:srgbClr val="B40000"/>
    <a:srgbClr val="4A452A"/>
    <a:srgbClr val="628C95"/>
    <a:srgbClr val="92B2B8"/>
    <a:srgbClr val="EAF1F2"/>
    <a:srgbClr val="2B2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3063" autoAdjust="0"/>
  </p:normalViewPr>
  <p:slideViewPr>
    <p:cSldViewPr snapToGrid="0">
      <p:cViewPr>
        <p:scale>
          <a:sx n="59" d="100"/>
          <a:sy n="59" d="100"/>
        </p:scale>
        <p:origin x="-153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2496" y="-78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A9E07A-96E0-4F3F-BA35-1459DDCB2367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3FB964-7FAC-427F-9141-AE51E714D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60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3F4813-45E9-4EC1-80BB-99807B5E758E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C8EAF5-0DE7-453A-90E5-D36FBC37C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09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33600"/>
            <a:ext cx="4648200" cy="993775"/>
          </a:xfrm>
        </p:spPr>
        <p:txBody>
          <a:bodyPr/>
          <a:lstStyle>
            <a:lvl1pPr>
              <a:defRPr sz="4400">
                <a:solidFill>
                  <a:srgbClr val="4A452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1A1A-A105-406C-AA2A-4CD78CC2AD22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AF2EA1E-EE92-4128-A125-59F01DF04F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604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76200"/>
            <a:ext cx="4343400" cy="990600"/>
          </a:xfrm>
        </p:spPr>
        <p:txBody>
          <a:bodyPr/>
          <a:lstStyle>
            <a:lvl1pPr>
              <a:defRPr sz="3600">
                <a:solidFill>
                  <a:srgbClr val="4A452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Franklin Gothic Medium Cond" pitchFamily="34" charset="0"/>
              </a:defRPr>
            </a:lvl1pPr>
            <a:lvl2pPr>
              <a:defRPr sz="2800">
                <a:latin typeface="Franklin Gothic Medium Cond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84D5-6753-4AE7-ADD1-37B0E5C53653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525E-992F-4154-BFBB-F6514B7AB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065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52400"/>
            <a:ext cx="4343400" cy="914400"/>
          </a:xfrm>
        </p:spPr>
        <p:txBody>
          <a:bodyPr/>
          <a:lstStyle>
            <a:lvl1pPr>
              <a:defRPr sz="3600">
                <a:solidFill>
                  <a:srgbClr val="4A452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066800"/>
            <a:ext cx="3657600" cy="5257800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1A04-082C-45AF-9468-06FE467340E1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673B-B9A1-4B0E-B798-DCF79A381B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169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76200"/>
            <a:ext cx="4343400" cy="1066800"/>
          </a:xfrm>
        </p:spPr>
        <p:txBody>
          <a:bodyPr/>
          <a:lstStyle>
            <a:lvl1pPr>
              <a:defRPr>
                <a:latin typeface="Franklin Gothic Medium Con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90600"/>
            <a:ext cx="3505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628C95"/>
                </a:solidFill>
                <a:latin typeface="Franklin Gothic Medium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752600"/>
            <a:ext cx="3506788" cy="4103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5181600" y="1752600"/>
            <a:ext cx="3506788" cy="4103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5181600" y="990600"/>
            <a:ext cx="3505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628C95"/>
                </a:solidFill>
                <a:latin typeface="Franklin Gothic Medium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C897-4B02-41FB-B994-6B517B59E74A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68580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71B14-FF30-4A3F-9A0A-E155A90EF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2F39-B8AB-48AA-BE65-53796B737C71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9DD5-B3D7-4F97-AEA8-8A35E3755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186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148D-0593-41EA-8E35-59D4C6FA4596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B7B9-F9E2-4BDA-B6D8-E1418E999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224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838200"/>
            <a:ext cx="2514600" cy="52879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24400" y="76200"/>
            <a:ext cx="4419600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60373-6536-4FB8-8F12-4E20BB562CE9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08B088BD-B1DC-4A78-85BF-4A527ED520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7232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43462"/>
            <a:ext cx="5486400" cy="566738"/>
          </a:xfrm>
        </p:spPr>
        <p:txBody>
          <a:bodyPr anchor="b">
            <a:normAutofit/>
          </a:bodyPr>
          <a:lstStyle>
            <a:lvl1pPr algn="l">
              <a:defRPr sz="2200" b="0" cap="none" spc="0">
                <a:ln>
                  <a:noFill/>
                </a:ln>
                <a:solidFill>
                  <a:srgbClr val="628C95"/>
                </a:solidFill>
                <a:effectLst/>
                <a:latin typeface="Franklin Gothic Medium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2200" y="6858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55197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A452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AA4D-A717-42BB-8E83-11BF69240EDE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0960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0BFA919B-B029-47EA-87F4-33BB5AFE80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390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6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rot="10800000" flipV="1">
            <a:off x="533400" y="76200"/>
            <a:ext cx="9220200" cy="228600"/>
          </a:xfrm>
          <a:prstGeom prst="bentConnector3">
            <a:avLst>
              <a:gd name="adj1" fmla="val 56324"/>
            </a:avLst>
          </a:prstGeom>
          <a:noFill/>
          <a:ln w="19050">
            <a:solidFill>
              <a:srgbClr val="31849B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066800"/>
            <a:ext cx="82296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styles`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628C95"/>
                </a:solidFill>
                <a:latin typeface="Franklin Gothic Medium Cond" pitchFamily="34" charset="0"/>
                <a:cs typeface="+mn-cs"/>
              </a:defRPr>
            </a:lvl1pPr>
          </a:lstStyle>
          <a:p>
            <a:pPr>
              <a:defRPr/>
            </a:pPr>
            <a:fld id="{AD6CF08C-EBF4-418B-B770-7F74C2947B80}" type="datetime1">
              <a:rPr lang="en-US" smtClean="0"/>
              <a:t>9/20/2014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628C9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EE08D-4D7F-4CC4-81BF-6D13A16EDD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0" y="7620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43000" y="38933"/>
            <a:ext cx="29718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n w="50800"/>
                <a:solidFill>
                  <a:srgbClr val="92B2B8"/>
                </a:solidFill>
                <a:latin typeface="Franklin Gothic Demi Cond" pitchFamily="34" charset="0"/>
                <a:cs typeface="+mn-cs"/>
              </a:rPr>
              <a:t>M-NCPPC LATR Assessment</a:t>
            </a:r>
            <a:endParaRPr lang="en-US" sz="1400" b="1" dirty="0">
              <a:ln w="50800"/>
              <a:solidFill>
                <a:srgbClr val="92B2B8"/>
              </a:solidFill>
              <a:latin typeface="Franklin Gothic Demi Cond" pitchFamily="34" charset="0"/>
              <a:cs typeface="+mn-cs"/>
            </a:endParaRPr>
          </a:p>
        </p:txBody>
      </p:sp>
      <p:cxnSp>
        <p:nvCxnSpPr>
          <p:cNvPr id="1033" name="AutoShape 2"/>
          <p:cNvCxnSpPr>
            <a:cxnSpLocks noChangeShapeType="1"/>
          </p:cNvCxnSpPr>
          <p:nvPr/>
        </p:nvCxnSpPr>
        <p:spPr bwMode="auto">
          <a:xfrm rot="10800000">
            <a:off x="0" y="6489700"/>
            <a:ext cx="9144000" cy="228600"/>
          </a:xfrm>
          <a:prstGeom prst="bentConnector3">
            <a:avLst>
              <a:gd name="adj1" fmla="val 50125"/>
            </a:avLst>
          </a:prstGeom>
          <a:noFill/>
          <a:ln w="19050">
            <a:solidFill>
              <a:srgbClr val="31849B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Oval 43"/>
          <p:cNvSpPr/>
          <p:nvPr/>
        </p:nvSpPr>
        <p:spPr>
          <a:xfrm>
            <a:off x="4429125" y="6467475"/>
            <a:ext cx="311150" cy="311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6" name="Picture 71" descr="blackwhiteknot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6470650"/>
            <a:ext cx="311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4197350" y="24420"/>
            <a:ext cx="542925" cy="542925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13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25000"/>
                    </a14:imgEffect>
                    <a14:imgEffect>
                      <a14:brightnessContrast bright="-45000" contrast="-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4063" y="12388"/>
            <a:ext cx="5779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5" r:id="rId9"/>
  </p:sldLayoutIdLst>
  <p:transition>
    <p:fade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 spc="150">
          <a:ln w="3175">
            <a:solidFill>
              <a:srgbClr val="628C95"/>
            </a:solidFill>
          </a:ln>
          <a:solidFill>
            <a:srgbClr val="4A452A"/>
          </a:solidFill>
          <a:latin typeface="Franklin Gothic Medium Cond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A452A"/>
          </a:solidFill>
          <a:latin typeface="Franklin Gothic Medium Con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2B2B25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2B2B25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2B2B25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2B2B25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2B2B25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opr.ca.gov/docs/Final_Preliminary_Discussion_Draft_of_Updates_Implementing_SB_743_080614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LATR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298372"/>
            <a:ext cx="6400800" cy="1752600"/>
          </a:xfrm>
        </p:spPr>
        <p:txBody>
          <a:bodyPr/>
          <a:lstStyle/>
          <a:p>
            <a:r>
              <a:rPr lang="en-US" dirty="0" smtClean="0"/>
              <a:t>Transportation Impact Study</a:t>
            </a:r>
          </a:p>
          <a:p>
            <a:r>
              <a:rPr lang="en-US" dirty="0" smtClean="0"/>
              <a:t>Technical Working Group</a:t>
            </a:r>
          </a:p>
          <a:p>
            <a:r>
              <a:rPr lang="en-US" dirty="0" smtClean="0"/>
              <a:t>(TISTWG)</a:t>
            </a:r>
          </a:p>
          <a:p>
            <a:r>
              <a:rPr lang="en-US" dirty="0" smtClean="0"/>
              <a:t>9/3/14 Meeting Packet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2EA1E-EE92-4128-A125-59F01DF04F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96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SB 743 Summary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1148" y="558108"/>
            <a:ext cx="70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OPR suggestions on minimizing VMT.</a:t>
            </a:r>
            <a:endParaRPr lang="en-US" sz="2400" dirty="0">
              <a:effectLst/>
              <a:latin typeface="+mj-lt"/>
              <a:ea typeface="Calibri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1360" y="1808366"/>
            <a:ext cx="8259071" cy="3919225"/>
            <a:chOff x="581360" y="1808366"/>
            <a:chExt cx="8259071" cy="39192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60" y="1808366"/>
              <a:ext cx="8259071" cy="3348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9" r="6699"/>
            <a:stretch/>
          </p:blipFill>
          <p:spPr bwMode="auto">
            <a:xfrm>
              <a:off x="581360" y="4829383"/>
              <a:ext cx="8259071" cy="898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727403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SB 743 Summary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1148" y="558108"/>
            <a:ext cx="70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OPR suggestions on mitigating VMT.</a:t>
            </a:r>
            <a:endParaRPr lang="en-US" sz="2400" dirty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7" y="1351721"/>
            <a:ext cx="6409346" cy="496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57623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09600"/>
            <a:ext cx="4459467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887896"/>
            <a:ext cx="3276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Identified VMT Analysis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VMT+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RapidFire</a:t>
            </a:r>
            <a:endParaRPr lang="en-US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Transportation Emissions Guidebook and </a:t>
            </a:r>
            <a:r>
              <a:rPr lang="en-US" sz="1400" dirty="0" err="1" smtClean="0">
                <a:latin typeface="+mj-lt"/>
              </a:rPr>
              <a:t>Calulator</a:t>
            </a:r>
            <a:endParaRPr lang="en-US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Sketch7 VMT Spreadsheet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COMMUTER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Envision Tomorrow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URBEMIS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CalEEMod</a:t>
            </a:r>
            <a:endParaRPr lang="en-US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Smart Growth INDEX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Low-Carb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CommunityViz</a:t>
            </a:r>
            <a:endParaRPr lang="en-US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TRIMMS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EMME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I-PLACE3S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STEAM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Urban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UrbanSim</a:t>
            </a:r>
            <a:endParaRPr lang="en-US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EPA MXD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MXD+/Plan+/TDM+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CUTR_AVR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NEMS TSM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VMT Impact Tool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SB 743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4527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86800" cy="350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SB 743 Summary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1148" y="558108"/>
            <a:ext cx="70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SB 743 recommendations on safety suggest potential adverse impacts of project traffic on traveler safety.</a:t>
            </a:r>
            <a:endParaRPr lang="en-US" sz="2400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271560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Potential LATR concepts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950347"/>
            <a:ext cx="481053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Starting point (entering literature review)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Pay-Go (San Francisco’s Auto Trips Generated)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Calibri"/>
                <a:cs typeface="Times New Roman"/>
              </a:rPr>
              <a:t>Special Taxing District (White Flint)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Connectivity Index (Alachua County, FL)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LEED-ND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Multimodal Transportation District (Kissimmee, FL)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Calibri"/>
                <a:cs typeface="Times New Roman"/>
              </a:rPr>
              <a:t>Multimodal LOS (various)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Operational network </a:t>
            </a:r>
            <a:r>
              <a:rPr lang="en-US" sz="2400" dirty="0">
                <a:latin typeface="+mj-lt"/>
                <a:ea typeface="Calibri"/>
                <a:cs typeface="Times New Roman"/>
              </a:rPr>
              <a:t>analysis in urban areas (</a:t>
            </a:r>
            <a:r>
              <a:rPr lang="en-US" sz="2400" dirty="0" smtClean="0">
                <a:latin typeface="+mj-lt"/>
                <a:ea typeface="Calibri"/>
                <a:cs typeface="Times New Roman"/>
              </a:rPr>
              <a:t>Boston)</a:t>
            </a:r>
            <a:endParaRPr lang="en-US" sz="2400" dirty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/>
          <a:stretch/>
        </p:blipFill>
        <p:spPr bwMode="auto">
          <a:xfrm>
            <a:off x="5912566" y="1805180"/>
            <a:ext cx="2841989" cy="268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6227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91" y="713821"/>
            <a:ext cx="7092906" cy="57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09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TISTWG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558108"/>
            <a:ext cx="70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+mj-lt"/>
                <a:ea typeface="Calibri"/>
                <a:cs typeface="Times New Roman"/>
              </a:rPr>
              <a:t>Core Technical Team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MCDOT</a:t>
            </a:r>
            <a:endParaRPr lang="en-US" sz="800" dirty="0" smtClean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Maryland </a:t>
            </a:r>
            <a:r>
              <a:rPr lang="en-US" dirty="0">
                <a:latin typeface="+mj-lt"/>
                <a:ea typeface="Calibri"/>
                <a:cs typeface="Times New Roman"/>
              </a:rPr>
              <a:t>SHA 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WMATA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M-NCPPC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+mj-lt"/>
                <a:ea typeface="Calibri"/>
                <a:cs typeface="Times New Roman"/>
              </a:rPr>
              <a:t>Advisory Team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Maryland-National </a:t>
            </a:r>
            <a:r>
              <a:rPr lang="en-US" dirty="0">
                <a:latin typeface="+mj-lt"/>
                <a:ea typeface="Calibri"/>
                <a:cs typeface="Times New Roman"/>
              </a:rPr>
              <a:t>Capital Building Industry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Association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Montgomery </a:t>
            </a:r>
            <a:r>
              <a:rPr lang="en-US" dirty="0">
                <a:latin typeface="+mj-lt"/>
                <a:ea typeface="Calibri"/>
                <a:cs typeface="Times New Roman"/>
              </a:rPr>
              <a:t>Civic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Federation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Montgomery </a:t>
            </a:r>
            <a:r>
              <a:rPr lang="en-US" dirty="0">
                <a:latin typeface="+mj-lt"/>
                <a:ea typeface="Calibri"/>
                <a:cs typeface="Times New Roman"/>
              </a:rPr>
              <a:t>County Department of Economic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Development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Montgomery </a:t>
            </a:r>
            <a:r>
              <a:rPr lang="en-US" dirty="0">
                <a:latin typeface="+mj-lt"/>
                <a:ea typeface="Calibri"/>
                <a:cs typeface="Times New Roman"/>
              </a:rPr>
              <a:t>County Council 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Staff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+mj-lt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latin typeface="+mj-lt"/>
                <a:ea typeface="Calibri"/>
                <a:cs typeface="Times New Roman"/>
              </a:rPr>
              <a:t>Consulting Team</a:t>
            </a:r>
            <a:endParaRPr lang="en-US" dirty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Renaissance Planning Group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+mj-lt"/>
                <a:ea typeface="Calibri"/>
                <a:cs typeface="Times New Roman"/>
              </a:rPr>
              <a:t>Vanasse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+mj-lt"/>
                <a:ea typeface="Calibri"/>
                <a:cs typeface="Times New Roman"/>
              </a:rPr>
              <a:t>Hangen</a:t>
            </a:r>
            <a:r>
              <a:rPr lang="en-US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+mj-lt"/>
                <a:ea typeface="Calibri"/>
                <a:cs typeface="Times New Roman"/>
              </a:rPr>
              <a:t>Brustlin</a:t>
            </a:r>
            <a:endParaRPr lang="en-US" dirty="0" smtClean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VRPA Technologies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+mj-lt"/>
                <a:ea typeface="Calibri"/>
                <a:cs typeface="Times New Roman"/>
              </a:rPr>
              <a:t>Connetics</a:t>
            </a:r>
            <a:endParaRPr lang="en-US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2716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896" y="76200"/>
            <a:ext cx="4433104" cy="990600"/>
          </a:xfrm>
        </p:spPr>
        <p:txBody>
          <a:bodyPr/>
          <a:lstStyle/>
          <a:p>
            <a:r>
              <a:rPr lang="en-US" dirty="0" smtClean="0"/>
              <a:t>Study Purpose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2435" y="957438"/>
            <a:ext cx="466241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Focus on Local Area Transportation Review (LATR) technical approaches to balance policy levers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Synthesize concurrent planning and policy study efforts on TPAR and Travel/4 model development, and recent/ongoing planning efforts like White Oak Science Gateway </a:t>
            </a:r>
            <a:r>
              <a:rPr lang="en-US" sz="2400" dirty="0">
                <a:latin typeface="+mj-lt"/>
              </a:rPr>
              <a:t>and </a:t>
            </a:r>
            <a:r>
              <a:rPr lang="en-US" sz="2400" dirty="0" smtClean="0">
                <a:latin typeface="+mj-lt"/>
              </a:rPr>
              <a:t>Bethesda Downtown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Integrate TISTWG interests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Satisfy quadrennial Subdivision Staging Policy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2525E-992F-4154-BFBB-F6514B7ABADE}" type="slidenum">
              <a:rPr lang="en-US" sz="1600" smtClean="0"/>
              <a:pPr>
                <a:defRPr/>
              </a:pPr>
              <a:t>4</a:t>
            </a:fld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04" y="957438"/>
            <a:ext cx="3434213" cy="341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15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Project Flowchart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8" y="863047"/>
            <a:ext cx="8874427" cy="533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416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TISTWG Meetings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558108"/>
            <a:ext cx="78055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+mj-lt"/>
                <a:ea typeface="Calibri"/>
                <a:cs typeface="Times New Roman"/>
              </a:rPr>
              <a:t>Proposed Schedule of topics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First Wednesday of each month</a:t>
            </a:r>
            <a:endParaRPr lang="en-US" sz="2400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September 2014 – Introductions, purpose, schedule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October 2014 – Literature Review part 1, proposed screening processes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November 2014 – Literature Review part 2, screening/testing processes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December 2014 – Rate/rank screening options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January 2015 – Evaluation/refinement processes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February 2015 </a:t>
            </a:r>
            <a:r>
              <a:rPr lang="en-US" dirty="0">
                <a:latin typeface="+mj-lt"/>
                <a:ea typeface="Calibri"/>
                <a:cs typeface="Times New Roman"/>
              </a:rPr>
              <a:t>- Evaluation/refinement processes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March 2015 – Draft recommendations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April 2015 – Outreach/refinement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May 2015 – Final recommendations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2366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Agency Perspectives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558108"/>
            <a:ext cx="70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What does the Local Area Transportation Review process currently do well?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What are the principal limitations of the Local Area Transportation Review process?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How should those limitations be addressed?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+mj-lt"/>
                <a:ea typeface="Calibri"/>
                <a:cs typeface="Times New Roman"/>
              </a:rPr>
              <a:t>What information (literature/testimonials, case studies, analyses) is needed to build support for such a change?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3906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Lit Review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558108"/>
            <a:ext cx="70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Calibri"/>
                <a:cs typeface="Times New Roman"/>
              </a:rPr>
              <a:t>Two phases: LATR and TPAR, on similar schedules: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	     </a:t>
            </a:r>
            <a:r>
              <a:rPr lang="en-US" b="1" dirty="0" smtClean="0">
                <a:effectLst/>
                <a:latin typeface="+mj-lt"/>
                <a:ea typeface="Calibri"/>
                <a:cs typeface="Times New Roman"/>
              </a:rPr>
              <a:t>LATR</a:t>
            </a: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				    </a:t>
            </a:r>
            <a:r>
              <a:rPr lang="en-US" b="1" dirty="0" smtClean="0">
                <a:effectLst/>
                <a:latin typeface="+mj-lt"/>
                <a:ea typeface="Calibri"/>
                <a:cs typeface="Times New Roman"/>
              </a:rPr>
              <a:t>TPAR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+mj-lt"/>
                <a:ea typeface="Calibri"/>
                <a:cs typeface="Times New Roman"/>
              </a:rPr>
              <a:t>	+3 others 			+ 2 others</a:t>
            </a:r>
            <a:endParaRPr lang="en-US" b="1" dirty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61" y="1777035"/>
            <a:ext cx="27908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966874" y="1758437"/>
            <a:ext cx="2390775" cy="2886075"/>
            <a:chOff x="4966874" y="1758437"/>
            <a:chExt cx="2390775" cy="2886075"/>
          </a:xfrm>
        </p:grpSpPr>
        <p:grpSp>
          <p:nvGrpSpPr>
            <p:cNvPr id="6" name="Group 5"/>
            <p:cNvGrpSpPr/>
            <p:nvPr/>
          </p:nvGrpSpPr>
          <p:grpSpPr>
            <a:xfrm>
              <a:off x="4966874" y="1758437"/>
              <a:ext cx="2390775" cy="2886075"/>
              <a:chOff x="4966874" y="1758437"/>
              <a:chExt cx="2390775" cy="2886075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6874" y="1758437"/>
                <a:ext cx="2390775" cy="2886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873" t="2731" r="24369" b="88761"/>
              <a:stretch/>
            </p:blipFill>
            <p:spPr bwMode="auto">
              <a:xfrm>
                <a:off x="6162261" y="2235200"/>
                <a:ext cx="281115" cy="245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91" t="32392" r="39898" b="61220"/>
            <a:stretch/>
          </p:blipFill>
          <p:spPr bwMode="auto">
            <a:xfrm>
              <a:off x="6176315" y="2702248"/>
              <a:ext cx="301513" cy="184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7" t="41075" r="64966" b="53500"/>
          <a:stretch/>
        </p:blipFill>
        <p:spPr bwMode="auto">
          <a:xfrm>
            <a:off x="6080760" y="2697480"/>
            <a:ext cx="95647" cy="17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38194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11687" y="5380383"/>
            <a:ext cx="2981777" cy="530877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www.opr.ca.gov/docs/Final_Preliminary_Discussion_Draft_of_Updates_Implementing_SB_743_080614.pdf</a:t>
            </a:r>
            <a:endParaRPr lang="en-US" sz="1200" dirty="0" smtClean="0"/>
          </a:p>
          <a:p>
            <a:pPr>
              <a:defRPr/>
            </a:pP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B7B9-F9E2-4BDA-B6D8-E1418E99918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10896" y="76200"/>
            <a:ext cx="4433104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spc="150">
                <a:ln w="3175">
                  <a:solidFill>
                    <a:srgbClr val="628C95"/>
                  </a:solidFill>
                </a:ln>
                <a:solidFill>
                  <a:srgbClr val="4A452A"/>
                </a:solidFill>
                <a:latin typeface="Franklin Gothic Medium Cond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4A452A"/>
                </a:solidFill>
                <a:latin typeface="Franklin Gothic Medium Cond" pitchFamily="34" charset="0"/>
              </a:defRPr>
            </a:lvl9pPr>
          </a:lstStyle>
          <a:p>
            <a:r>
              <a:rPr lang="en-US" dirty="0" smtClean="0"/>
              <a:t>SB 743 Summary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1148" y="558108"/>
            <a:ext cx="481053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+mj-lt"/>
                <a:ea typeface="Calibri"/>
                <a:cs typeface="Times New Roman"/>
              </a:rPr>
              <a:t>Process: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State removing auto LOS as a required California Environmental Quality Act (CEQA) criteria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Locals still need to decide for selves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+mj-lt"/>
                <a:ea typeface="Calibri"/>
                <a:cs typeface="Times New Roman"/>
              </a:rPr>
              <a:t>Proposed changes to State law, comment period through October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  <a:latin typeface="+mj-lt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+mj-lt"/>
                <a:ea typeface="Calibri"/>
                <a:cs typeface="Times New Roman"/>
              </a:rPr>
              <a:t>Technical:</a:t>
            </a:r>
            <a:endParaRPr lang="en-US" sz="2400" b="1" dirty="0">
              <a:latin typeface="+mj-lt"/>
              <a:ea typeface="Calibri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OPR suggests VMT best replacement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Per unit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Significant impact if &gt; regional average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Mitigation tools suggested, but silent on mitigation satisfaction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Do no harm?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Better than average?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Better than was?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Calibri"/>
                <a:cs typeface="Times New Roman"/>
              </a:rPr>
              <a:t>Addressing safety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302" y="1066800"/>
            <a:ext cx="3046162" cy="41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642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>
            <a:alpha val="45000"/>
          </a:srgbClr>
        </a:solidFill>
        <a:ln w="50800">
          <a:solidFill>
            <a:schemeClr val="accent2">
              <a:alpha val="75000"/>
            </a:schemeClr>
          </a:solidFill>
        </a:ln>
        <a:effectLst>
          <a:softEdge rad="3810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38767</TotalTime>
  <Words>160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LATR Assessment</vt:lpstr>
      <vt:lpstr>PowerPoint Presentation</vt:lpstr>
      <vt:lpstr>PowerPoint Presentation</vt:lpstr>
      <vt:lpstr>Study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Semple</dc:creator>
  <cp:lastModifiedBy>Graye, Eric</cp:lastModifiedBy>
  <cp:revision>761</cp:revision>
  <cp:lastPrinted>2014-09-02T14:49:25Z</cp:lastPrinted>
  <dcterms:created xsi:type="dcterms:W3CDTF">2011-08-19T13:41:52Z</dcterms:created>
  <dcterms:modified xsi:type="dcterms:W3CDTF">2014-09-20T20:42:58Z</dcterms:modified>
</cp:coreProperties>
</file>