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306" r:id="rId4"/>
    <p:sldId id="344" r:id="rId5"/>
    <p:sldId id="296" r:id="rId6"/>
    <p:sldId id="259" r:id="rId7"/>
    <p:sldId id="260" r:id="rId8"/>
    <p:sldId id="261" r:id="rId9"/>
    <p:sldId id="262" r:id="rId10"/>
    <p:sldId id="317" r:id="rId11"/>
    <p:sldId id="318" r:id="rId12"/>
    <p:sldId id="319" r:id="rId13"/>
    <p:sldId id="320" r:id="rId14"/>
    <p:sldId id="263" r:id="rId15"/>
    <p:sldId id="264" r:id="rId16"/>
    <p:sldId id="300" r:id="rId17"/>
    <p:sldId id="268" r:id="rId18"/>
    <p:sldId id="269" r:id="rId19"/>
    <p:sldId id="309" r:id="rId20"/>
    <p:sldId id="297" r:id="rId21"/>
    <p:sldId id="298" r:id="rId22"/>
    <p:sldId id="322" r:id="rId23"/>
    <p:sldId id="323" r:id="rId24"/>
    <p:sldId id="324" r:id="rId25"/>
    <p:sldId id="325" r:id="rId26"/>
    <p:sldId id="326" r:id="rId27"/>
    <p:sldId id="280" r:id="rId28"/>
    <p:sldId id="291" r:id="rId29"/>
    <p:sldId id="292" r:id="rId30"/>
    <p:sldId id="293" r:id="rId31"/>
    <p:sldId id="294" r:id="rId32"/>
    <p:sldId id="342" r:id="rId33"/>
    <p:sldId id="295" r:id="rId34"/>
    <p:sldId id="346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716" autoAdjust="0"/>
  </p:normalViewPr>
  <p:slideViewPr>
    <p:cSldViewPr snapToGrid="0">
      <p:cViewPr>
        <p:scale>
          <a:sx n="84" d="100"/>
          <a:sy n="84" d="100"/>
        </p:scale>
        <p:origin x="-840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92"/>
    </p:cViewPr>
  </p:sorterViewPr>
  <p:notesViewPr>
    <p:cSldViewPr snapToGrid="0">
      <p:cViewPr varScale="1">
        <p:scale>
          <a:sx n="126" d="100"/>
          <a:sy n="126" d="100"/>
        </p:scale>
        <p:origin x="-4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6C111-099F-42DD-8ACE-0EDBD0A84F04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C8D2D-F7A7-4396-81B1-D06274C57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1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1E9BF9-5DE1-45A3-BA01-CA5664A905FF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A83A01-7340-4569-B002-8B434B88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3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3A01-7340-4569-B002-8B434B88EAC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3A01-7340-4569-B002-8B434B88EAC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3A01-7340-4569-B002-8B434B88EAC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3A01-7340-4569-B002-8B434B88EAC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1B8B-773D-47DB-8923-B42458F92A8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93088" y="0"/>
            <a:ext cx="550912" cy="6858000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0">
                <a:schemeClr val="accent3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 rot="5400000">
            <a:off x="5797877" y="2941442"/>
            <a:ext cx="57395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Franklin Gothic Demi" pitchFamily="34" charset="0"/>
              </a:rPr>
              <a:t>MONTGOMERY COUNTY PLANNING DEPARTMENT</a:t>
            </a:r>
            <a:endParaRPr lang="en-US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304248"/>
            <a:ext cx="9144000" cy="553752"/>
          </a:xfrm>
          <a:prstGeom prst="rect">
            <a:avLst/>
          </a:prstGeom>
          <a:gradFill flip="none" rotWithShape="1">
            <a:gsLst>
              <a:gs pos="97000">
                <a:schemeClr val="bg1">
                  <a:lumMod val="14000"/>
                  <a:lumOff val="86000"/>
                </a:schemeClr>
              </a:gs>
              <a:gs pos="0">
                <a:schemeClr val="accent3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92873" y="6372087"/>
            <a:ext cx="337782" cy="374227"/>
            <a:chOff x="166048" y="6331373"/>
            <a:chExt cx="337782" cy="374227"/>
          </a:xfrm>
        </p:grpSpPr>
        <p:sp>
          <p:nvSpPr>
            <p:cNvPr id="13" name="Freeform 12"/>
            <p:cNvSpPr/>
            <p:nvPr userDrawn="1"/>
          </p:nvSpPr>
          <p:spPr>
            <a:xfrm>
              <a:off x="298027" y="6331373"/>
              <a:ext cx="115420" cy="230294"/>
            </a:xfrm>
            <a:custGeom>
              <a:avLst/>
              <a:gdLst>
                <a:gd name="connsiteX0" fmla="*/ 94826 w 115420"/>
                <a:gd name="connsiteY0" fmla="*/ 0 h 230294"/>
                <a:gd name="connsiteX1" fmla="*/ 108373 w 115420"/>
                <a:gd name="connsiteY1" fmla="*/ 54187 h 230294"/>
                <a:gd name="connsiteX2" fmla="*/ 88053 w 115420"/>
                <a:gd name="connsiteY2" fmla="*/ 67734 h 230294"/>
                <a:gd name="connsiteX3" fmla="*/ 67733 w 115420"/>
                <a:gd name="connsiteY3" fmla="*/ 135467 h 230294"/>
                <a:gd name="connsiteX4" fmla="*/ 40640 w 115420"/>
                <a:gd name="connsiteY4" fmla="*/ 176107 h 230294"/>
                <a:gd name="connsiteX5" fmla="*/ 33866 w 115420"/>
                <a:gd name="connsiteY5" fmla="*/ 196427 h 230294"/>
                <a:gd name="connsiteX6" fmla="*/ 20320 w 115420"/>
                <a:gd name="connsiteY6" fmla="*/ 216747 h 230294"/>
                <a:gd name="connsiteX7" fmla="*/ 0 w 115420"/>
                <a:gd name="connsiteY7" fmla="*/ 230294 h 23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420" h="230294">
                  <a:moveTo>
                    <a:pt x="94826" y="0"/>
                  </a:moveTo>
                  <a:cubicBezTo>
                    <a:pt x="106720" y="19823"/>
                    <a:pt x="125871" y="32314"/>
                    <a:pt x="108373" y="54187"/>
                  </a:cubicBezTo>
                  <a:cubicBezTo>
                    <a:pt x="103288" y="60544"/>
                    <a:pt x="94826" y="63218"/>
                    <a:pt x="88053" y="67734"/>
                  </a:cubicBezTo>
                  <a:cubicBezTo>
                    <a:pt x="49488" y="125580"/>
                    <a:pt x="107354" y="32452"/>
                    <a:pt x="67733" y="135467"/>
                  </a:cubicBezTo>
                  <a:cubicBezTo>
                    <a:pt x="61889" y="150663"/>
                    <a:pt x="45789" y="160662"/>
                    <a:pt x="40640" y="176107"/>
                  </a:cubicBezTo>
                  <a:cubicBezTo>
                    <a:pt x="38382" y="182880"/>
                    <a:pt x="37059" y="190041"/>
                    <a:pt x="33866" y="196427"/>
                  </a:cubicBezTo>
                  <a:cubicBezTo>
                    <a:pt x="30225" y="203708"/>
                    <a:pt x="26076" y="210991"/>
                    <a:pt x="20320" y="216747"/>
                  </a:cubicBezTo>
                  <a:cubicBezTo>
                    <a:pt x="14564" y="222503"/>
                    <a:pt x="0" y="230294"/>
                    <a:pt x="0" y="23029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C:\Users\darrell.godfrey\Desktop\MNCPPC Logo (commission green).t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48" y="6362502"/>
              <a:ext cx="337782" cy="343098"/>
            </a:xfrm>
            <a:prstGeom prst="rect">
              <a:avLst/>
            </a:prstGeom>
            <a:noFill/>
            <a:scene3d>
              <a:camera prst="isometricRightUp">
                <a:rot lat="1200000" lon="19800000" rev="0"/>
              </a:camera>
              <a:lightRig rig="harsh" dir="t"/>
            </a:scene3d>
            <a:sp3d extrusionH="82550" prstMaterial="dkEdge">
              <a:bevelT w="0" h="0"/>
              <a:bevelB w="0" h="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354548" y="6432358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effectLst/>
              </a:rPr>
              <a:t>Maryland-National Capital Park and Planning Commission</a:t>
            </a:r>
            <a:endParaRPr lang="en-US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47908" y="6437078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effectLst/>
              </a:rPr>
              <a:t>Maryland-National Capital Park and Planning Commission</a:t>
            </a:r>
            <a:endParaRPr lang="en-US" sz="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012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428C-EF88-4906-BAA2-4102EF7B5B94}" type="datetimeFigureOut">
              <a:rPr lang="en-US"/>
              <a:pPr>
                <a:defRPr/>
              </a:pPr>
              <a:t>9/29/2013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F15B3-5602-4D18-91A7-DC848D41A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8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533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8382000" cy="5257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2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CDE077-D428-46C4-887C-7B7505E26CBA}" type="datetimeFigureOut">
              <a:rPr lang="en-US"/>
              <a:pPr>
                <a:defRPr/>
              </a:pPr>
              <a:t>9/29/2013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90BCEE-9B11-4661-8375-499B2777B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371600"/>
            <a:ext cx="8483600" cy="4843464"/>
          </a:xfrm>
          <a:prstGeom prst="rect">
            <a:avLst/>
          </a:prstGeom>
        </p:spPr>
        <p:txBody>
          <a:bodyPr lIns="22860" tIns="11430" rIns="22860" bIns="11430" anchor="t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22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93088" y="0"/>
            <a:ext cx="550912" cy="6858000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0">
                <a:schemeClr val="accent3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97877" y="2941442"/>
            <a:ext cx="57395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Franklin Gothic Demi" pitchFamily="34" charset="0"/>
              </a:rPr>
              <a:t>MONTGOMERY COUNTY PLANNING DEPARTMENT</a:t>
            </a:r>
            <a:endParaRPr lang="en-US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04248"/>
            <a:ext cx="9144000" cy="553752"/>
          </a:xfrm>
          <a:prstGeom prst="rect">
            <a:avLst/>
          </a:prstGeom>
          <a:gradFill flip="none" rotWithShape="1">
            <a:gsLst>
              <a:gs pos="97000">
                <a:schemeClr val="bg1">
                  <a:lumMod val="14000"/>
                  <a:lumOff val="86000"/>
                </a:schemeClr>
              </a:gs>
              <a:gs pos="0">
                <a:schemeClr val="accent3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2873" y="6372087"/>
            <a:ext cx="337782" cy="374227"/>
            <a:chOff x="166048" y="6331373"/>
            <a:chExt cx="337782" cy="374227"/>
          </a:xfrm>
        </p:grpSpPr>
        <p:sp>
          <p:nvSpPr>
            <p:cNvPr id="11" name="Freeform 10"/>
            <p:cNvSpPr/>
            <p:nvPr userDrawn="1"/>
          </p:nvSpPr>
          <p:spPr>
            <a:xfrm>
              <a:off x="298027" y="6331373"/>
              <a:ext cx="115420" cy="230294"/>
            </a:xfrm>
            <a:custGeom>
              <a:avLst/>
              <a:gdLst>
                <a:gd name="connsiteX0" fmla="*/ 94826 w 115420"/>
                <a:gd name="connsiteY0" fmla="*/ 0 h 230294"/>
                <a:gd name="connsiteX1" fmla="*/ 108373 w 115420"/>
                <a:gd name="connsiteY1" fmla="*/ 54187 h 230294"/>
                <a:gd name="connsiteX2" fmla="*/ 88053 w 115420"/>
                <a:gd name="connsiteY2" fmla="*/ 67734 h 230294"/>
                <a:gd name="connsiteX3" fmla="*/ 67733 w 115420"/>
                <a:gd name="connsiteY3" fmla="*/ 135467 h 230294"/>
                <a:gd name="connsiteX4" fmla="*/ 40640 w 115420"/>
                <a:gd name="connsiteY4" fmla="*/ 176107 h 230294"/>
                <a:gd name="connsiteX5" fmla="*/ 33866 w 115420"/>
                <a:gd name="connsiteY5" fmla="*/ 196427 h 230294"/>
                <a:gd name="connsiteX6" fmla="*/ 20320 w 115420"/>
                <a:gd name="connsiteY6" fmla="*/ 216747 h 230294"/>
                <a:gd name="connsiteX7" fmla="*/ 0 w 115420"/>
                <a:gd name="connsiteY7" fmla="*/ 230294 h 23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420" h="230294">
                  <a:moveTo>
                    <a:pt x="94826" y="0"/>
                  </a:moveTo>
                  <a:cubicBezTo>
                    <a:pt x="106720" y="19823"/>
                    <a:pt x="125871" y="32314"/>
                    <a:pt x="108373" y="54187"/>
                  </a:cubicBezTo>
                  <a:cubicBezTo>
                    <a:pt x="103288" y="60544"/>
                    <a:pt x="94826" y="63218"/>
                    <a:pt x="88053" y="67734"/>
                  </a:cubicBezTo>
                  <a:cubicBezTo>
                    <a:pt x="49488" y="125580"/>
                    <a:pt x="107354" y="32452"/>
                    <a:pt x="67733" y="135467"/>
                  </a:cubicBezTo>
                  <a:cubicBezTo>
                    <a:pt x="61889" y="150663"/>
                    <a:pt x="45789" y="160662"/>
                    <a:pt x="40640" y="176107"/>
                  </a:cubicBezTo>
                  <a:cubicBezTo>
                    <a:pt x="38382" y="182880"/>
                    <a:pt x="37059" y="190041"/>
                    <a:pt x="33866" y="196427"/>
                  </a:cubicBezTo>
                  <a:cubicBezTo>
                    <a:pt x="30225" y="203708"/>
                    <a:pt x="26076" y="210991"/>
                    <a:pt x="20320" y="216747"/>
                  </a:cubicBezTo>
                  <a:cubicBezTo>
                    <a:pt x="14564" y="222503"/>
                    <a:pt x="0" y="230294"/>
                    <a:pt x="0" y="23029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:\Users\darrell.godfrey\Desktop\MNCPPC Logo (commission green).tif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48" y="6362502"/>
              <a:ext cx="337782" cy="343098"/>
            </a:xfrm>
            <a:prstGeom prst="rect">
              <a:avLst/>
            </a:prstGeom>
            <a:noFill/>
            <a:scene3d>
              <a:camera prst="isometricRightUp">
                <a:rot lat="1200000" lon="19800000" rev="0"/>
              </a:camera>
              <a:lightRig rig="harsh" dir="t"/>
            </a:scene3d>
            <a:sp3d extrusionH="82550" prstMaterial="dkEdge">
              <a:bevelT w="0" h="0"/>
              <a:bevelB w="0" h="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54548" y="6432358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effectLst/>
              </a:rPr>
              <a:t>Maryland-National Capital Park and Planning Commission</a:t>
            </a:r>
            <a:endParaRPr lang="en-US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908" y="6437078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effectLst/>
              </a:rPr>
              <a:t>Maryland-National Capital Park and Planning Commission</a:t>
            </a:r>
            <a:endParaRPr lang="en-US" sz="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254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4924536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Clarksburg Limited Master Plan</a:t>
            </a:r>
          </a:p>
          <a:p>
            <a:r>
              <a:rPr lang="en-US" sz="2400" dirty="0" smtClean="0"/>
              <a:t>Public Hearing Draft </a:t>
            </a:r>
          </a:p>
          <a:p>
            <a:r>
              <a:rPr lang="en-US" sz="2400" dirty="0" smtClean="0"/>
              <a:t>Planning Board </a:t>
            </a:r>
            <a:r>
              <a:rPr lang="en-US" sz="2400" dirty="0" err="1" smtClean="0"/>
              <a:t>Worksession</a:t>
            </a:r>
            <a:r>
              <a:rPr lang="en-US" sz="2400" dirty="0" smtClean="0"/>
              <a:t> #1</a:t>
            </a:r>
          </a:p>
          <a:p>
            <a:r>
              <a:rPr lang="en-US" sz="2400" dirty="0" smtClean="0"/>
              <a:t>September 26, 2013</a:t>
            </a:r>
            <a:endParaRPr lang="en-US" sz="240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336" y="1115486"/>
            <a:ext cx="5227513" cy="3730481"/>
            <a:chOff x="1450873" y="1223365"/>
            <a:chExt cx="7429501" cy="534828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50873" y="1223365"/>
              <a:ext cx="7393832" cy="5348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4141862" y="1553675"/>
              <a:ext cx="4738512" cy="5000427"/>
            </a:xfrm>
            <a:custGeom>
              <a:avLst/>
              <a:gdLst>
                <a:gd name="connsiteX0" fmla="*/ 5531371 w 5543140"/>
                <a:gd name="connsiteY0" fmla="*/ 5769 h 6406569"/>
                <a:gd name="connsiteX1" fmla="*/ 5456420 w 5543140"/>
                <a:gd name="connsiteY1" fmla="*/ 5769 h 6406569"/>
                <a:gd name="connsiteX2" fmla="*/ 4886794 w 5543140"/>
                <a:gd name="connsiteY2" fmla="*/ 65729 h 6406569"/>
                <a:gd name="connsiteX3" fmla="*/ 4601981 w 5543140"/>
                <a:gd name="connsiteY3" fmla="*/ 140680 h 6406569"/>
                <a:gd name="connsiteX4" fmla="*/ 4227227 w 5543140"/>
                <a:gd name="connsiteY4" fmla="*/ 740287 h 6406569"/>
                <a:gd name="connsiteX5" fmla="*/ 3762532 w 5543140"/>
                <a:gd name="connsiteY5" fmla="*/ 1204982 h 6406569"/>
                <a:gd name="connsiteX6" fmla="*/ 3357797 w 5543140"/>
                <a:gd name="connsiteY6" fmla="*/ 1444824 h 6406569"/>
                <a:gd name="connsiteX7" fmla="*/ 2548328 w 5543140"/>
                <a:gd name="connsiteY7" fmla="*/ 1789598 h 6406569"/>
                <a:gd name="connsiteX8" fmla="*/ 1903751 w 5543140"/>
                <a:gd name="connsiteY8" fmla="*/ 2044431 h 6406569"/>
                <a:gd name="connsiteX9" fmla="*/ 1499017 w 5543140"/>
                <a:gd name="connsiteY9" fmla="*/ 2254293 h 6406569"/>
                <a:gd name="connsiteX10" fmla="*/ 1364105 w 5543140"/>
                <a:gd name="connsiteY10" fmla="*/ 2479146 h 6406569"/>
                <a:gd name="connsiteX11" fmla="*/ 1289155 w 5543140"/>
                <a:gd name="connsiteY11" fmla="*/ 3078752 h 6406569"/>
                <a:gd name="connsiteX12" fmla="*/ 1034322 w 5543140"/>
                <a:gd name="connsiteY12" fmla="*/ 4038123 h 6406569"/>
                <a:gd name="connsiteX13" fmla="*/ 899410 w 5543140"/>
                <a:gd name="connsiteY13" fmla="*/ 4682700 h 6406569"/>
                <a:gd name="connsiteX14" fmla="*/ 794479 w 5543140"/>
                <a:gd name="connsiteY14" fmla="*/ 5207356 h 6406569"/>
                <a:gd name="connsiteX15" fmla="*/ 869430 w 5543140"/>
                <a:gd name="connsiteY15" fmla="*/ 5582110 h 6406569"/>
                <a:gd name="connsiteX16" fmla="*/ 779489 w 5543140"/>
                <a:gd name="connsiteY16" fmla="*/ 5776982 h 6406569"/>
                <a:gd name="connsiteX17" fmla="*/ 359764 w 5543140"/>
                <a:gd name="connsiteY17" fmla="*/ 6181716 h 6406569"/>
                <a:gd name="connsiteX18" fmla="*/ 0 w 5543140"/>
                <a:gd name="connsiteY18" fmla="*/ 6406569 h 640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43140" h="6406569">
                  <a:moveTo>
                    <a:pt x="5531371" y="5769"/>
                  </a:moveTo>
                  <a:cubicBezTo>
                    <a:pt x="5547610" y="772"/>
                    <a:pt x="5563850" y="-4224"/>
                    <a:pt x="5456420" y="5769"/>
                  </a:cubicBezTo>
                  <a:cubicBezTo>
                    <a:pt x="5348990" y="15762"/>
                    <a:pt x="5029200" y="43244"/>
                    <a:pt x="4886794" y="65729"/>
                  </a:cubicBezTo>
                  <a:cubicBezTo>
                    <a:pt x="4744388" y="88214"/>
                    <a:pt x="4711909" y="28254"/>
                    <a:pt x="4601981" y="140680"/>
                  </a:cubicBezTo>
                  <a:cubicBezTo>
                    <a:pt x="4492053" y="253106"/>
                    <a:pt x="4367135" y="562903"/>
                    <a:pt x="4227227" y="740287"/>
                  </a:cubicBezTo>
                  <a:cubicBezTo>
                    <a:pt x="4087319" y="917671"/>
                    <a:pt x="3907437" y="1087559"/>
                    <a:pt x="3762532" y="1204982"/>
                  </a:cubicBezTo>
                  <a:cubicBezTo>
                    <a:pt x="3617627" y="1322405"/>
                    <a:pt x="3560164" y="1347388"/>
                    <a:pt x="3357797" y="1444824"/>
                  </a:cubicBezTo>
                  <a:cubicBezTo>
                    <a:pt x="3155430" y="1542260"/>
                    <a:pt x="2790669" y="1689664"/>
                    <a:pt x="2548328" y="1789598"/>
                  </a:cubicBezTo>
                  <a:cubicBezTo>
                    <a:pt x="2305987" y="1889533"/>
                    <a:pt x="2078636" y="1966982"/>
                    <a:pt x="1903751" y="2044431"/>
                  </a:cubicBezTo>
                  <a:cubicBezTo>
                    <a:pt x="1728866" y="2121880"/>
                    <a:pt x="1588958" y="2181841"/>
                    <a:pt x="1499017" y="2254293"/>
                  </a:cubicBezTo>
                  <a:cubicBezTo>
                    <a:pt x="1409076" y="2326745"/>
                    <a:pt x="1399082" y="2341736"/>
                    <a:pt x="1364105" y="2479146"/>
                  </a:cubicBezTo>
                  <a:cubicBezTo>
                    <a:pt x="1329128" y="2616556"/>
                    <a:pt x="1344119" y="2818923"/>
                    <a:pt x="1289155" y="3078752"/>
                  </a:cubicBezTo>
                  <a:cubicBezTo>
                    <a:pt x="1234191" y="3338581"/>
                    <a:pt x="1099279" y="3770798"/>
                    <a:pt x="1034322" y="4038123"/>
                  </a:cubicBezTo>
                  <a:cubicBezTo>
                    <a:pt x="969365" y="4305448"/>
                    <a:pt x="939384" y="4487828"/>
                    <a:pt x="899410" y="4682700"/>
                  </a:cubicBezTo>
                  <a:cubicBezTo>
                    <a:pt x="859436" y="4877572"/>
                    <a:pt x="799476" y="5057455"/>
                    <a:pt x="794479" y="5207356"/>
                  </a:cubicBezTo>
                  <a:cubicBezTo>
                    <a:pt x="789482" y="5357257"/>
                    <a:pt x="871928" y="5487172"/>
                    <a:pt x="869430" y="5582110"/>
                  </a:cubicBezTo>
                  <a:cubicBezTo>
                    <a:pt x="866932" y="5677048"/>
                    <a:pt x="864433" y="5677048"/>
                    <a:pt x="779489" y="5776982"/>
                  </a:cubicBezTo>
                  <a:cubicBezTo>
                    <a:pt x="694545" y="5876916"/>
                    <a:pt x="489679" y="6076785"/>
                    <a:pt x="359764" y="6181716"/>
                  </a:cubicBezTo>
                  <a:cubicBezTo>
                    <a:pt x="229849" y="6286647"/>
                    <a:pt x="114924" y="6346608"/>
                    <a:pt x="0" y="64065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94242"/>
            <a:ext cx="2996202" cy="3855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426867" y="781975"/>
            <a:ext cx="4772488" cy="609600"/>
          </a:xfrm>
        </p:spPr>
        <p:txBody>
          <a:bodyPr>
            <a:normAutofit/>
          </a:bodyPr>
          <a:lstStyle/>
          <a:p>
            <a:r>
              <a:rPr lang="en-US" sz="3000" i="1" dirty="0" smtClean="0"/>
              <a:t>Clarksburg’s Evolution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866" y="1305076"/>
            <a:ext cx="39485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prstClr val="black"/>
                </a:solidFill>
              </a:rPr>
              <a:t>General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Becomes a fourth corridor city</a:t>
            </a:r>
          </a:p>
          <a:p>
            <a:r>
              <a:rPr lang="en-US" sz="2200" u="sng" dirty="0">
                <a:solidFill>
                  <a:prstClr val="black"/>
                </a:solidFill>
              </a:rPr>
              <a:t>1968 Clarksburg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Scaled down to Corridor Town</a:t>
            </a:r>
            <a:endParaRPr lang="en-US" sz="2200" dirty="0">
              <a:solidFill>
                <a:prstClr val="black"/>
              </a:solidFill>
            </a:endParaRPr>
          </a:p>
          <a:p>
            <a:r>
              <a:rPr lang="en-US" sz="2200" u="sng" dirty="0" smtClean="0">
                <a:solidFill>
                  <a:prstClr val="black"/>
                </a:solidFill>
              </a:rPr>
              <a:t>1994 Clarksburg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Reduces scale and balances environmental protection with transit supportable development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Town Center partly in Ten Mile Creek headwaters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Housing in Ten Mile Creek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Stages development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9441" y="177553"/>
            <a:ext cx="4500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Amending the Plan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3110" r="3558"/>
          <a:stretch/>
        </p:blipFill>
        <p:spPr bwMode="auto">
          <a:xfrm>
            <a:off x="4484766" y="1182854"/>
            <a:ext cx="4084983" cy="474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5909309" y="2253615"/>
            <a:ext cx="210991" cy="314960"/>
          </a:xfrm>
          <a:custGeom>
            <a:avLst/>
            <a:gdLst>
              <a:gd name="connsiteX0" fmla="*/ 2194560 w 2194560"/>
              <a:gd name="connsiteY0" fmla="*/ 985520 h 3068320"/>
              <a:gd name="connsiteX1" fmla="*/ 2021840 w 2194560"/>
              <a:gd name="connsiteY1" fmla="*/ 467360 h 3068320"/>
              <a:gd name="connsiteX2" fmla="*/ 1574800 w 2194560"/>
              <a:gd name="connsiteY2" fmla="*/ 81280 h 3068320"/>
              <a:gd name="connsiteX3" fmla="*/ 975360 w 2194560"/>
              <a:gd name="connsiteY3" fmla="*/ 0 h 3068320"/>
              <a:gd name="connsiteX4" fmla="*/ 1280160 w 2194560"/>
              <a:gd name="connsiteY4" fmla="*/ 619760 h 3068320"/>
              <a:gd name="connsiteX5" fmla="*/ 1188720 w 2194560"/>
              <a:gd name="connsiteY5" fmla="*/ 1066800 h 3068320"/>
              <a:gd name="connsiteX6" fmla="*/ 741680 w 2194560"/>
              <a:gd name="connsiteY6" fmla="*/ 1473200 h 3068320"/>
              <a:gd name="connsiteX7" fmla="*/ 396240 w 2194560"/>
              <a:gd name="connsiteY7" fmla="*/ 1595120 h 3068320"/>
              <a:gd name="connsiteX8" fmla="*/ 0 w 2194560"/>
              <a:gd name="connsiteY8" fmla="*/ 2275840 h 3068320"/>
              <a:gd name="connsiteX9" fmla="*/ 30480 w 2194560"/>
              <a:gd name="connsiteY9" fmla="*/ 2357120 h 3068320"/>
              <a:gd name="connsiteX10" fmla="*/ 101600 w 2194560"/>
              <a:gd name="connsiteY10" fmla="*/ 2560320 h 3068320"/>
              <a:gd name="connsiteX11" fmla="*/ 203200 w 2194560"/>
              <a:gd name="connsiteY11" fmla="*/ 2570480 h 3068320"/>
              <a:gd name="connsiteX12" fmla="*/ 233680 w 2194560"/>
              <a:gd name="connsiteY12" fmla="*/ 2590800 h 3068320"/>
              <a:gd name="connsiteX13" fmla="*/ 741680 w 2194560"/>
              <a:gd name="connsiteY13" fmla="*/ 3037840 h 3068320"/>
              <a:gd name="connsiteX14" fmla="*/ 1036320 w 2194560"/>
              <a:gd name="connsiteY14" fmla="*/ 3068320 h 3068320"/>
              <a:gd name="connsiteX15" fmla="*/ 1188720 w 2194560"/>
              <a:gd name="connsiteY15" fmla="*/ 2225040 h 3068320"/>
              <a:gd name="connsiteX16" fmla="*/ 1625600 w 2194560"/>
              <a:gd name="connsiteY16" fmla="*/ 1625600 h 3068320"/>
              <a:gd name="connsiteX17" fmla="*/ 2133600 w 2194560"/>
              <a:gd name="connsiteY17" fmla="*/ 1391920 h 3068320"/>
              <a:gd name="connsiteX18" fmla="*/ 2153920 w 2194560"/>
              <a:gd name="connsiteY18" fmla="*/ 1300480 h 3068320"/>
              <a:gd name="connsiteX19" fmla="*/ 2174240 w 2194560"/>
              <a:gd name="connsiteY19" fmla="*/ 1249680 h 3068320"/>
              <a:gd name="connsiteX20" fmla="*/ 2184400 w 2194560"/>
              <a:gd name="connsiteY20" fmla="*/ 1198880 h 3068320"/>
              <a:gd name="connsiteX21" fmla="*/ 2194560 w 2194560"/>
              <a:gd name="connsiteY21" fmla="*/ 985520 h 306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94560" h="3068320">
                <a:moveTo>
                  <a:pt x="2194560" y="985520"/>
                </a:moveTo>
                <a:lnTo>
                  <a:pt x="2021840" y="467360"/>
                </a:lnTo>
                <a:lnTo>
                  <a:pt x="1574800" y="81280"/>
                </a:lnTo>
                <a:lnTo>
                  <a:pt x="975360" y="0"/>
                </a:lnTo>
                <a:lnTo>
                  <a:pt x="1280160" y="619760"/>
                </a:lnTo>
                <a:lnTo>
                  <a:pt x="1188720" y="1066800"/>
                </a:lnTo>
                <a:lnTo>
                  <a:pt x="741680" y="1473200"/>
                </a:lnTo>
                <a:lnTo>
                  <a:pt x="396240" y="1595120"/>
                </a:lnTo>
                <a:lnTo>
                  <a:pt x="0" y="2275840"/>
                </a:lnTo>
                <a:lnTo>
                  <a:pt x="30480" y="2357120"/>
                </a:lnTo>
                <a:lnTo>
                  <a:pt x="101600" y="2560320"/>
                </a:lnTo>
                <a:cubicBezTo>
                  <a:pt x="135467" y="2563707"/>
                  <a:pt x="170036" y="2562827"/>
                  <a:pt x="203200" y="2570480"/>
                </a:cubicBezTo>
                <a:cubicBezTo>
                  <a:pt x="215098" y="2573226"/>
                  <a:pt x="233680" y="2590800"/>
                  <a:pt x="233680" y="2590800"/>
                </a:cubicBezTo>
                <a:lnTo>
                  <a:pt x="741680" y="3037840"/>
                </a:lnTo>
                <a:lnTo>
                  <a:pt x="1036320" y="3068320"/>
                </a:lnTo>
                <a:lnTo>
                  <a:pt x="1188720" y="2225040"/>
                </a:lnTo>
                <a:lnTo>
                  <a:pt x="1625600" y="1625600"/>
                </a:lnTo>
                <a:lnTo>
                  <a:pt x="2133600" y="1391920"/>
                </a:lnTo>
                <a:cubicBezTo>
                  <a:pt x="2140373" y="1361440"/>
                  <a:pt x="2145342" y="1330502"/>
                  <a:pt x="2153920" y="1300480"/>
                </a:cubicBezTo>
                <a:cubicBezTo>
                  <a:pt x="2158930" y="1282944"/>
                  <a:pt x="2168999" y="1267149"/>
                  <a:pt x="2174240" y="1249680"/>
                </a:cubicBezTo>
                <a:cubicBezTo>
                  <a:pt x="2179202" y="1233140"/>
                  <a:pt x="2184400" y="1198880"/>
                  <a:pt x="2184400" y="1198880"/>
                </a:cubicBezTo>
                <a:lnTo>
                  <a:pt x="2194560" y="98552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33" y="1502478"/>
            <a:ext cx="32614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buFont typeface="Arial" pitchFamily="34" charset="0"/>
              <a:buChar char="•"/>
            </a:pPr>
            <a:r>
              <a:rPr lang="en-US" sz="2200" dirty="0" smtClean="0"/>
              <a:t>Stage 4 triggers have been met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2200" dirty="0" smtClean="0"/>
              <a:t>Provided Council review at that time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2200" dirty="0" smtClean="0"/>
              <a:t>Water quality evaluations complete, but inconclusive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2200" dirty="0" smtClean="0"/>
              <a:t>Council has opted to prepare master plan amendment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2200" dirty="0"/>
              <a:t>May consider other land use </a:t>
            </a:r>
            <a:r>
              <a:rPr lang="en-US" sz="2200" dirty="0" smtClean="0"/>
              <a:t>actions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05" y="1628166"/>
            <a:ext cx="5038781" cy="390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309" y="769775"/>
            <a:ext cx="3764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/>
              <a:t>1994 Plan Staging</a:t>
            </a:r>
            <a:endParaRPr lang="en-US" sz="3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59441" y="177553"/>
            <a:ext cx="4500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Amending the Plan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17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399125" y="941773"/>
            <a:ext cx="7924800" cy="609600"/>
          </a:xfrm>
        </p:spPr>
        <p:txBody>
          <a:bodyPr>
            <a:normAutofit/>
          </a:bodyPr>
          <a:lstStyle/>
          <a:p>
            <a:r>
              <a:rPr lang="en-US" sz="3000" i="1" dirty="0" smtClean="0"/>
              <a:t>Policy Approach--refining earlier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825" y="1614995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Geography sets the stage—Town </a:t>
            </a:r>
            <a:r>
              <a:rPr lang="en-US" sz="2200" dirty="0">
                <a:solidFill>
                  <a:prstClr val="black"/>
                </a:solidFill>
              </a:rPr>
              <a:t>Center on high </a:t>
            </a:r>
            <a:r>
              <a:rPr lang="en-US" sz="2200" dirty="0" smtClean="0">
                <a:solidFill>
                  <a:prstClr val="black"/>
                </a:solidFill>
              </a:rPr>
              <a:t>ground, watersheds separated by roads </a:t>
            </a:r>
            <a:r>
              <a:rPr lang="en-US" sz="2200" dirty="0">
                <a:solidFill>
                  <a:prstClr val="black"/>
                </a:solidFill>
              </a:rPr>
              <a:t>along </a:t>
            </a:r>
            <a:r>
              <a:rPr lang="en-US" sz="2200" dirty="0" smtClean="0">
                <a:solidFill>
                  <a:prstClr val="black"/>
                </a:solidFill>
              </a:rPr>
              <a:t>ridgelines, influencing land </a:t>
            </a:r>
            <a:r>
              <a:rPr lang="en-US" sz="2200" dirty="0">
                <a:solidFill>
                  <a:prstClr val="black"/>
                </a:solidFill>
              </a:rPr>
              <a:t>use goals and </a:t>
            </a:r>
            <a:r>
              <a:rPr lang="en-US" sz="2200" dirty="0" smtClean="0">
                <a:solidFill>
                  <a:prstClr val="black"/>
                </a:solidFill>
              </a:rPr>
              <a:t>objectives</a:t>
            </a:r>
          </a:p>
          <a:p>
            <a:endParaRPr lang="en-US" sz="22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Acknowledges evolving environmental standards and lessons from other plans in sensitive Upper Paint Branch and Upper Rock Creek watersheds</a:t>
            </a:r>
          </a:p>
          <a:p>
            <a:endParaRPr lang="en-US" sz="22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Reflects consultants’ conclusions that innovative techniques and preservation of undeveloped open space should combine to maximize resource protection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9441" y="177553"/>
            <a:ext cx="4500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Amending the Plan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50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25" y="1614995"/>
            <a:ext cx="8153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East of I-270 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prstClr val="black"/>
                </a:solidFill>
              </a:rPr>
              <a:t>recognizes balance struck in 94 Plan between Town Center and resource protection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prstClr val="black"/>
                </a:solidFill>
              </a:rPr>
              <a:t>imperviousness reduced while retaining mixed uses to reinforce the Town Center </a:t>
            </a:r>
          </a:p>
          <a:p>
            <a:endParaRPr lang="en-US" sz="22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West of I-270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prstClr val="black"/>
                </a:solidFill>
              </a:rPr>
              <a:t>continues housing uses and accommodate TDRs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solidFill>
                  <a:prstClr val="black"/>
                </a:solidFill>
              </a:rPr>
              <a:t>r</a:t>
            </a:r>
            <a:r>
              <a:rPr lang="en-US" sz="2200" dirty="0" smtClean="0">
                <a:solidFill>
                  <a:prstClr val="black"/>
                </a:solidFill>
              </a:rPr>
              <a:t>ecognizes that protecting sensitive resources requires reducing impacts on watershed’s highest quality tributaries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solidFill>
                  <a:prstClr val="black"/>
                </a:solidFill>
              </a:rPr>
              <a:t>r</a:t>
            </a:r>
            <a:r>
              <a:rPr lang="en-US" sz="2200" dirty="0" smtClean="0">
                <a:solidFill>
                  <a:prstClr val="black"/>
                </a:solidFill>
              </a:rPr>
              <a:t>equires environmental site design and reduced imperviousness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9441" y="177553"/>
            <a:ext cx="4500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Amending the Plan</a:t>
            </a:r>
            <a:endParaRPr lang="en-US" sz="320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99125" y="941773"/>
            <a:ext cx="7924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i="1" dirty="0" smtClean="0"/>
              <a:t>Policy Approach--refining earlier objectives</a:t>
            </a:r>
          </a:p>
        </p:txBody>
      </p:sp>
    </p:spTree>
    <p:extLst>
      <p:ext uri="{BB962C8B-B14F-4D97-AF65-F5344CB8AC3E}">
        <p14:creationId xmlns:p14="http://schemas.microsoft.com/office/powerpoint/2010/main" val="25004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26416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/>
              <a:t>Public Hearing Draft Concept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24954" b="6050"/>
          <a:stretch/>
        </p:blipFill>
        <p:spPr>
          <a:xfrm>
            <a:off x="2190541" y="1646238"/>
            <a:ext cx="4537100" cy="4694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5707352" y="1531938"/>
            <a:ext cx="3032221" cy="4154984"/>
            <a:chOff x="5717512" y="1531938"/>
            <a:chExt cx="2917525" cy="4154984"/>
          </a:xfrm>
        </p:grpSpPr>
        <p:sp>
          <p:nvSpPr>
            <p:cNvPr id="5" name="TextBox 4"/>
            <p:cNvSpPr txBox="1"/>
            <p:nvPr/>
          </p:nvSpPr>
          <p:spPr>
            <a:xfrm>
              <a:off x="6468166" y="1531938"/>
              <a:ext cx="216687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200" b="1" i="1" dirty="0" smtClean="0">
                  <a:solidFill>
                    <a:schemeClr val="accent4">
                      <a:lumMod val="75000"/>
                    </a:schemeClr>
                  </a:solidFill>
                </a:rPr>
                <a:t>Emphasize Community Building</a:t>
              </a:r>
            </a:p>
            <a:p>
              <a:pPr marL="342900" indent="-182880">
                <a:buFont typeface="Arial" pitchFamily="34" charset="0"/>
                <a:buChar char="•"/>
              </a:pPr>
              <a:r>
                <a:rPr lang="en-US" sz="2200" dirty="0" smtClean="0"/>
                <a:t>Complement Town Center</a:t>
              </a:r>
            </a:p>
            <a:p>
              <a:pPr marL="342900" indent="-182880">
                <a:buFont typeface="Arial" pitchFamily="34" charset="0"/>
                <a:buChar char="•"/>
              </a:pPr>
              <a:r>
                <a:rPr lang="en-US" sz="2200" dirty="0" smtClean="0"/>
                <a:t>Strengthen Historic District</a:t>
              </a:r>
            </a:p>
            <a:p>
              <a:pPr marL="342900" indent="-182880">
                <a:buFont typeface="Arial" pitchFamily="34" charset="0"/>
                <a:buChar char="•"/>
              </a:pPr>
              <a:r>
                <a:rPr lang="en-US" sz="2200" dirty="0" smtClean="0"/>
                <a:t>Balance Mixed Use</a:t>
              </a:r>
            </a:p>
            <a:p>
              <a:pPr marL="342900" indent="-182880">
                <a:buFont typeface="Arial" pitchFamily="34" charset="0"/>
                <a:buChar char="•"/>
              </a:pPr>
              <a:r>
                <a:rPr lang="en-US" sz="2200" dirty="0" smtClean="0"/>
                <a:t>Improve Transportation</a:t>
              </a:r>
              <a:endParaRPr lang="en-US" sz="2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717512" y="2069960"/>
              <a:ext cx="934497" cy="1366576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30713" y="1531938"/>
            <a:ext cx="5898951" cy="4493538"/>
            <a:chOff x="-30713" y="1531938"/>
            <a:chExt cx="5898951" cy="4493538"/>
          </a:xfrm>
        </p:grpSpPr>
        <p:sp>
          <p:nvSpPr>
            <p:cNvPr id="6" name="TextBox 5"/>
            <p:cNvSpPr txBox="1"/>
            <p:nvPr/>
          </p:nvSpPr>
          <p:spPr>
            <a:xfrm>
              <a:off x="-30713" y="1531938"/>
              <a:ext cx="2373924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1" dirty="0" smtClean="0">
                  <a:solidFill>
                    <a:srgbClr val="00B050"/>
                  </a:solidFill>
                </a:rPr>
                <a:t>Emphasize Environmental Protection</a:t>
              </a:r>
            </a:p>
            <a:p>
              <a:pPr marL="342900" indent="-182880">
                <a:buFont typeface="Arial" pitchFamily="34" charset="0"/>
                <a:buChar char="•"/>
              </a:pPr>
              <a:r>
                <a:rPr lang="en-US" sz="2200" dirty="0" smtClean="0"/>
                <a:t>Preserve natural resources</a:t>
              </a:r>
            </a:p>
            <a:p>
              <a:pPr marL="342900" indent="-182880">
                <a:buFont typeface="Arial" pitchFamily="34" charset="0"/>
                <a:buChar char="•"/>
              </a:pPr>
              <a:r>
                <a:rPr lang="en-US" sz="2200" dirty="0" smtClean="0"/>
                <a:t>Maximize undeveloped open space</a:t>
              </a:r>
            </a:p>
            <a:p>
              <a:pPr marL="342900" indent="-182880">
                <a:buFont typeface="Arial" pitchFamily="34" charset="0"/>
                <a:buChar char="•"/>
              </a:pPr>
              <a:r>
                <a:rPr lang="en-US" sz="2200" dirty="0" smtClean="0"/>
                <a:t>Minimize imperviousness</a:t>
              </a:r>
            </a:p>
            <a:p>
              <a:pPr marL="342900" indent="-182880">
                <a:buFont typeface="Arial" pitchFamily="34" charset="0"/>
                <a:buChar char="•"/>
              </a:pPr>
              <a:r>
                <a:rPr lang="en-US" sz="2200" dirty="0" smtClean="0"/>
                <a:t>Retain housing</a:t>
              </a:r>
              <a:endParaRPr lang="en-US" sz="2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396344" y="2270927"/>
              <a:ext cx="2471894" cy="375454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04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 txBox="1">
            <a:spLocks/>
          </p:cNvSpPr>
          <p:nvPr/>
        </p:nvSpPr>
        <p:spPr bwMode="auto">
          <a:xfrm>
            <a:off x="8491538" y="6538913"/>
            <a:ext cx="4905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  <a:latin typeface="Franklin Gothic Book" pitchFamily="34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2200" y="1612900"/>
            <a:ext cx="68453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County Council indicated to consider all goals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Plan balances Ten Mile Creek protection with development in support </a:t>
            </a:r>
            <a:r>
              <a:rPr lang="en-US" sz="2200" dirty="0"/>
              <a:t>of the 1994 </a:t>
            </a:r>
            <a:r>
              <a:rPr lang="en-US" sz="2200" dirty="0" smtClean="0"/>
              <a:t>Plan’s transit focus by concentrating growth in the Town Center District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960" y="2641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Protect </a:t>
            </a:r>
            <a:r>
              <a:rPr lang="en-US" sz="3200" dirty="0"/>
              <a:t>Ten Mile Creek and </a:t>
            </a:r>
            <a:r>
              <a:rPr lang="en-US" sz="3200" dirty="0" smtClean="0"/>
              <a:t>Reservoir </a:t>
            </a:r>
            <a:r>
              <a:rPr lang="en-US" sz="3200" dirty="0"/>
              <a:t>A</a:t>
            </a:r>
            <a:r>
              <a:rPr lang="en-US" sz="3200" dirty="0" smtClean="0"/>
              <a:t>bove </a:t>
            </a:r>
            <a:r>
              <a:rPr lang="en-US" sz="3200" dirty="0"/>
              <a:t>A</a:t>
            </a:r>
            <a:r>
              <a:rPr lang="en-US" sz="3200" dirty="0" smtClean="0"/>
              <a:t>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6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Seneca Lake Watershed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ittle Seneca Lake Drainage 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03243" y="1203399"/>
            <a:ext cx="5588877" cy="527563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389120" y="5154930"/>
            <a:ext cx="1013460" cy="750570"/>
          </a:xfrm>
          <a:custGeom>
            <a:avLst/>
            <a:gdLst>
              <a:gd name="connsiteX0" fmla="*/ 175260 w 1013460"/>
              <a:gd name="connsiteY0" fmla="*/ 49530 h 750570"/>
              <a:gd name="connsiteX1" fmla="*/ 114300 w 1013460"/>
              <a:gd name="connsiteY1" fmla="*/ 198120 h 750570"/>
              <a:gd name="connsiteX2" fmla="*/ 49530 w 1013460"/>
              <a:gd name="connsiteY2" fmla="*/ 274320 h 750570"/>
              <a:gd name="connsiteX3" fmla="*/ 0 w 1013460"/>
              <a:gd name="connsiteY3" fmla="*/ 335280 h 750570"/>
              <a:gd name="connsiteX4" fmla="*/ 99060 w 1013460"/>
              <a:gd name="connsiteY4" fmla="*/ 476250 h 750570"/>
              <a:gd name="connsiteX5" fmla="*/ 175260 w 1013460"/>
              <a:gd name="connsiteY5" fmla="*/ 525780 h 750570"/>
              <a:gd name="connsiteX6" fmla="*/ 175260 w 1013460"/>
              <a:gd name="connsiteY6" fmla="*/ 571500 h 750570"/>
              <a:gd name="connsiteX7" fmla="*/ 144780 w 1013460"/>
              <a:gd name="connsiteY7" fmla="*/ 681990 h 750570"/>
              <a:gd name="connsiteX8" fmla="*/ 205740 w 1013460"/>
              <a:gd name="connsiteY8" fmla="*/ 750570 h 750570"/>
              <a:gd name="connsiteX9" fmla="*/ 335280 w 1013460"/>
              <a:gd name="connsiteY9" fmla="*/ 670560 h 750570"/>
              <a:gd name="connsiteX10" fmla="*/ 411480 w 1013460"/>
              <a:gd name="connsiteY10" fmla="*/ 731520 h 750570"/>
              <a:gd name="connsiteX11" fmla="*/ 609600 w 1013460"/>
              <a:gd name="connsiteY11" fmla="*/ 659130 h 750570"/>
              <a:gd name="connsiteX12" fmla="*/ 632460 w 1013460"/>
              <a:gd name="connsiteY12" fmla="*/ 632460 h 750570"/>
              <a:gd name="connsiteX13" fmla="*/ 861060 w 1013460"/>
              <a:gd name="connsiteY13" fmla="*/ 544830 h 750570"/>
              <a:gd name="connsiteX14" fmla="*/ 929640 w 1013460"/>
              <a:gd name="connsiteY14" fmla="*/ 525780 h 750570"/>
              <a:gd name="connsiteX15" fmla="*/ 937260 w 1013460"/>
              <a:gd name="connsiteY15" fmla="*/ 422910 h 750570"/>
              <a:gd name="connsiteX16" fmla="*/ 1013460 w 1013460"/>
              <a:gd name="connsiteY16" fmla="*/ 381000 h 750570"/>
              <a:gd name="connsiteX17" fmla="*/ 998220 w 1013460"/>
              <a:gd name="connsiteY17" fmla="*/ 293370 h 750570"/>
              <a:gd name="connsiteX18" fmla="*/ 994410 w 1013460"/>
              <a:gd name="connsiteY18" fmla="*/ 228600 h 750570"/>
              <a:gd name="connsiteX19" fmla="*/ 1005840 w 1013460"/>
              <a:gd name="connsiteY19" fmla="*/ 198120 h 750570"/>
              <a:gd name="connsiteX20" fmla="*/ 1013460 w 1013460"/>
              <a:gd name="connsiteY20" fmla="*/ 76200 h 750570"/>
              <a:gd name="connsiteX21" fmla="*/ 971550 w 1013460"/>
              <a:gd name="connsiteY21" fmla="*/ 49530 h 750570"/>
              <a:gd name="connsiteX22" fmla="*/ 849630 w 1013460"/>
              <a:gd name="connsiteY22" fmla="*/ 99060 h 750570"/>
              <a:gd name="connsiteX23" fmla="*/ 670560 w 1013460"/>
              <a:gd name="connsiteY23" fmla="*/ 148590 h 750570"/>
              <a:gd name="connsiteX24" fmla="*/ 571500 w 1013460"/>
              <a:gd name="connsiteY24" fmla="*/ 121920 h 750570"/>
              <a:gd name="connsiteX25" fmla="*/ 476250 w 1013460"/>
              <a:gd name="connsiteY25" fmla="*/ 45720 h 750570"/>
              <a:gd name="connsiteX26" fmla="*/ 358140 w 1013460"/>
              <a:gd name="connsiteY26" fmla="*/ 7620 h 750570"/>
              <a:gd name="connsiteX27" fmla="*/ 308610 w 1013460"/>
              <a:gd name="connsiteY27" fmla="*/ 3810 h 750570"/>
              <a:gd name="connsiteX28" fmla="*/ 293370 w 1013460"/>
              <a:gd name="connsiteY28" fmla="*/ 0 h 750570"/>
              <a:gd name="connsiteX29" fmla="*/ 217170 w 1013460"/>
              <a:gd name="connsiteY29" fmla="*/ 0 h 750570"/>
              <a:gd name="connsiteX30" fmla="*/ 175260 w 1013460"/>
              <a:gd name="connsiteY30" fmla="*/ 49530 h 75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13460" h="750570">
                <a:moveTo>
                  <a:pt x="175260" y="49530"/>
                </a:moveTo>
                <a:lnTo>
                  <a:pt x="114300" y="198120"/>
                </a:lnTo>
                <a:lnTo>
                  <a:pt x="49530" y="274320"/>
                </a:lnTo>
                <a:lnTo>
                  <a:pt x="0" y="335280"/>
                </a:lnTo>
                <a:lnTo>
                  <a:pt x="99060" y="476250"/>
                </a:lnTo>
                <a:lnTo>
                  <a:pt x="175260" y="525780"/>
                </a:lnTo>
                <a:lnTo>
                  <a:pt x="175260" y="571500"/>
                </a:lnTo>
                <a:lnTo>
                  <a:pt x="144780" y="681990"/>
                </a:lnTo>
                <a:lnTo>
                  <a:pt x="205740" y="750570"/>
                </a:lnTo>
                <a:lnTo>
                  <a:pt x="335280" y="670560"/>
                </a:lnTo>
                <a:lnTo>
                  <a:pt x="411480" y="731520"/>
                </a:lnTo>
                <a:lnTo>
                  <a:pt x="609600" y="659130"/>
                </a:lnTo>
                <a:lnTo>
                  <a:pt x="632460" y="632460"/>
                </a:lnTo>
                <a:lnTo>
                  <a:pt x="861060" y="544830"/>
                </a:lnTo>
                <a:lnTo>
                  <a:pt x="929640" y="525780"/>
                </a:lnTo>
                <a:lnTo>
                  <a:pt x="937260" y="422910"/>
                </a:lnTo>
                <a:lnTo>
                  <a:pt x="1013460" y="381000"/>
                </a:lnTo>
                <a:lnTo>
                  <a:pt x="998220" y="293370"/>
                </a:lnTo>
                <a:lnTo>
                  <a:pt x="994410" y="228600"/>
                </a:lnTo>
                <a:lnTo>
                  <a:pt x="1005840" y="198120"/>
                </a:lnTo>
                <a:lnTo>
                  <a:pt x="1013460" y="76200"/>
                </a:lnTo>
                <a:lnTo>
                  <a:pt x="971550" y="49530"/>
                </a:lnTo>
                <a:lnTo>
                  <a:pt x="849630" y="99060"/>
                </a:lnTo>
                <a:lnTo>
                  <a:pt x="670560" y="148590"/>
                </a:lnTo>
                <a:lnTo>
                  <a:pt x="571500" y="121920"/>
                </a:lnTo>
                <a:lnTo>
                  <a:pt x="476250" y="45720"/>
                </a:lnTo>
                <a:lnTo>
                  <a:pt x="358140" y="7620"/>
                </a:lnTo>
                <a:cubicBezTo>
                  <a:pt x="311154" y="3705"/>
                  <a:pt x="327713" y="3810"/>
                  <a:pt x="308610" y="3810"/>
                </a:cubicBezTo>
                <a:lnTo>
                  <a:pt x="293370" y="0"/>
                </a:lnTo>
                <a:lnTo>
                  <a:pt x="217170" y="0"/>
                </a:lnTo>
                <a:lnTo>
                  <a:pt x="175260" y="4953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410200" y="522732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179570" y="4564380"/>
            <a:ext cx="1691640" cy="727710"/>
          </a:xfrm>
          <a:custGeom>
            <a:avLst/>
            <a:gdLst>
              <a:gd name="connsiteX0" fmla="*/ 1245870 w 1691640"/>
              <a:gd name="connsiteY0" fmla="*/ 659130 h 727710"/>
              <a:gd name="connsiteX1" fmla="*/ 1337310 w 1691640"/>
              <a:gd name="connsiteY1" fmla="*/ 621030 h 727710"/>
              <a:gd name="connsiteX2" fmla="*/ 1436370 w 1691640"/>
              <a:gd name="connsiteY2" fmla="*/ 525780 h 727710"/>
              <a:gd name="connsiteX3" fmla="*/ 1565910 w 1691640"/>
              <a:gd name="connsiteY3" fmla="*/ 487680 h 727710"/>
              <a:gd name="connsiteX4" fmla="*/ 1684020 w 1691640"/>
              <a:gd name="connsiteY4" fmla="*/ 487680 h 727710"/>
              <a:gd name="connsiteX5" fmla="*/ 1691640 w 1691640"/>
              <a:gd name="connsiteY5" fmla="*/ 392430 h 727710"/>
              <a:gd name="connsiteX6" fmla="*/ 1546860 w 1691640"/>
              <a:gd name="connsiteY6" fmla="*/ 247650 h 727710"/>
              <a:gd name="connsiteX7" fmla="*/ 1459230 w 1691640"/>
              <a:gd name="connsiteY7" fmla="*/ 205740 h 727710"/>
              <a:gd name="connsiteX8" fmla="*/ 1432560 w 1691640"/>
              <a:gd name="connsiteY8" fmla="*/ 179070 h 727710"/>
              <a:gd name="connsiteX9" fmla="*/ 1424940 w 1691640"/>
              <a:gd name="connsiteY9" fmla="*/ 140970 h 727710"/>
              <a:gd name="connsiteX10" fmla="*/ 1398270 w 1691640"/>
              <a:gd name="connsiteY10" fmla="*/ 0 h 727710"/>
              <a:gd name="connsiteX11" fmla="*/ 1188720 w 1691640"/>
              <a:gd name="connsiteY11" fmla="*/ 83820 h 727710"/>
              <a:gd name="connsiteX12" fmla="*/ 1078230 w 1691640"/>
              <a:gd name="connsiteY12" fmla="*/ 118110 h 727710"/>
              <a:gd name="connsiteX13" fmla="*/ 918210 w 1691640"/>
              <a:gd name="connsiteY13" fmla="*/ 95250 h 727710"/>
              <a:gd name="connsiteX14" fmla="*/ 887730 w 1691640"/>
              <a:gd name="connsiteY14" fmla="*/ 110490 h 727710"/>
              <a:gd name="connsiteX15" fmla="*/ 765810 w 1691640"/>
              <a:gd name="connsiteY15" fmla="*/ 190500 h 727710"/>
              <a:gd name="connsiteX16" fmla="*/ 659130 w 1691640"/>
              <a:gd name="connsiteY16" fmla="*/ 121920 h 727710"/>
              <a:gd name="connsiteX17" fmla="*/ 525780 w 1691640"/>
              <a:gd name="connsiteY17" fmla="*/ 148590 h 727710"/>
              <a:gd name="connsiteX18" fmla="*/ 354330 w 1691640"/>
              <a:gd name="connsiteY18" fmla="*/ 163830 h 727710"/>
              <a:gd name="connsiteX19" fmla="*/ 247650 w 1691640"/>
              <a:gd name="connsiteY19" fmla="*/ 217170 h 727710"/>
              <a:gd name="connsiteX20" fmla="*/ 83820 w 1691640"/>
              <a:gd name="connsiteY20" fmla="*/ 198120 h 727710"/>
              <a:gd name="connsiteX21" fmla="*/ 53340 w 1691640"/>
              <a:gd name="connsiteY21" fmla="*/ 224790 h 727710"/>
              <a:gd name="connsiteX22" fmla="*/ 34290 w 1691640"/>
              <a:gd name="connsiteY22" fmla="*/ 278130 h 727710"/>
              <a:gd name="connsiteX23" fmla="*/ 0 w 1691640"/>
              <a:gd name="connsiteY23" fmla="*/ 369570 h 727710"/>
              <a:gd name="connsiteX24" fmla="*/ 68580 w 1691640"/>
              <a:gd name="connsiteY24" fmla="*/ 476250 h 727710"/>
              <a:gd name="connsiteX25" fmla="*/ 80010 w 1691640"/>
              <a:gd name="connsiteY25" fmla="*/ 506730 h 727710"/>
              <a:gd name="connsiteX26" fmla="*/ 243840 w 1691640"/>
              <a:gd name="connsiteY26" fmla="*/ 521970 h 727710"/>
              <a:gd name="connsiteX27" fmla="*/ 342900 w 1691640"/>
              <a:gd name="connsiteY27" fmla="*/ 571500 h 727710"/>
              <a:gd name="connsiteX28" fmla="*/ 373380 w 1691640"/>
              <a:gd name="connsiteY28" fmla="*/ 617220 h 727710"/>
              <a:gd name="connsiteX29" fmla="*/ 430530 w 1691640"/>
              <a:gd name="connsiteY29" fmla="*/ 601980 h 727710"/>
              <a:gd name="connsiteX30" fmla="*/ 624840 w 1691640"/>
              <a:gd name="connsiteY30" fmla="*/ 613410 h 727710"/>
              <a:gd name="connsiteX31" fmla="*/ 742950 w 1691640"/>
              <a:gd name="connsiteY31" fmla="*/ 670560 h 727710"/>
              <a:gd name="connsiteX32" fmla="*/ 807720 w 1691640"/>
              <a:gd name="connsiteY32" fmla="*/ 720090 h 727710"/>
              <a:gd name="connsiteX33" fmla="*/ 906780 w 1691640"/>
              <a:gd name="connsiteY33" fmla="*/ 727710 h 727710"/>
              <a:gd name="connsiteX34" fmla="*/ 1074420 w 1691640"/>
              <a:gd name="connsiteY34" fmla="*/ 701040 h 727710"/>
              <a:gd name="connsiteX35" fmla="*/ 1169670 w 1691640"/>
              <a:gd name="connsiteY35" fmla="*/ 674370 h 727710"/>
              <a:gd name="connsiteX36" fmla="*/ 1245870 w 1691640"/>
              <a:gd name="connsiteY36" fmla="*/ 659130 h 72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91640" h="727710">
                <a:moveTo>
                  <a:pt x="1245870" y="659130"/>
                </a:moveTo>
                <a:lnTo>
                  <a:pt x="1337310" y="621030"/>
                </a:lnTo>
                <a:lnTo>
                  <a:pt x="1436370" y="525780"/>
                </a:lnTo>
                <a:lnTo>
                  <a:pt x="1565910" y="487680"/>
                </a:lnTo>
                <a:lnTo>
                  <a:pt x="1684020" y="487680"/>
                </a:lnTo>
                <a:lnTo>
                  <a:pt x="1691640" y="392430"/>
                </a:lnTo>
                <a:lnTo>
                  <a:pt x="1546860" y="247650"/>
                </a:lnTo>
                <a:lnTo>
                  <a:pt x="1459230" y="205740"/>
                </a:lnTo>
                <a:lnTo>
                  <a:pt x="1432560" y="179070"/>
                </a:lnTo>
                <a:cubicBezTo>
                  <a:pt x="1424664" y="143540"/>
                  <a:pt x="1424940" y="156489"/>
                  <a:pt x="1424940" y="140970"/>
                </a:cubicBezTo>
                <a:lnTo>
                  <a:pt x="1398270" y="0"/>
                </a:lnTo>
                <a:lnTo>
                  <a:pt x="1188720" y="83820"/>
                </a:lnTo>
                <a:lnTo>
                  <a:pt x="1078230" y="118110"/>
                </a:lnTo>
                <a:lnTo>
                  <a:pt x="918210" y="95250"/>
                </a:lnTo>
                <a:lnTo>
                  <a:pt x="887730" y="110490"/>
                </a:lnTo>
                <a:lnTo>
                  <a:pt x="765810" y="190500"/>
                </a:lnTo>
                <a:lnTo>
                  <a:pt x="659130" y="121920"/>
                </a:lnTo>
                <a:lnTo>
                  <a:pt x="525780" y="148590"/>
                </a:lnTo>
                <a:lnTo>
                  <a:pt x="354330" y="163830"/>
                </a:lnTo>
                <a:lnTo>
                  <a:pt x="247650" y="217170"/>
                </a:lnTo>
                <a:lnTo>
                  <a:pt x="83820" y="198120"/>
                </a:lnTo>
                <a:cubicBezTo>
                  <a:pt x="54839" y="218821"/>
                  <a:pt x="62036" y="207398"/>
                  <a:pt x="53340" y="224790"/>
                </a:cubicBezTo>
                <a:lnTo>
                  <a:pt x="34290" y="278130"/>
                </a:lnTo>
                <a:lnTo>
                  <a:pt x="0" y="369570"/>
                </a:lnTo>
                <a:lnTo>
                  <a:pt x="68580" y="476250"/>
                </a:lnTo>
                <a:lnTo>
                  <a:pt x="80010" y="506730"/>
                </a:lnTo>
                <a:lnTo>
                  <a:pt x="243840" y="521970"/>
                </a:lnTo>
                <a:lnTo>
                  <a:pt x="342900" y="571500"/>
                </a:lnTo>
                <a:lnTo>
                  <a:pt x="373380" y="617220"/>
                </a:lnTo>
                <a:lnTo>
                  <a:pt x="430530" y="601980"/>
                </a:lnTo>
                <a:lnTo>
                  <a:pt x="624840" y="613410"/>
                </a:lnTo>
                <a:lnTo>
                  <a:pt x="742950" y="670560"/>
                </a:lnTo>
                <a:lnTo>
                  <a:pt x="807720" y="720090"/>
                </a:lnTo>
                <a:lnTo>
                  <a:pt x="906780" y="727710"/>
                </a:lnTo>
                <a:lnTo>
                  <a:pt x="1074420" y="701040"/>
                </a:lnTo>
                <a:lnTo>
                  <a:pt x="1169670" y="674370"/>
                </a:lnTo>
                <a:lnTo>
                  <a:pt x="1245870" y="65913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154680" y="3779520"/>
            <a:ext cx="2777490" cy="2506980"/>
          </a:xfrm>
          <a:custGeom>
            <a:avLst/>
            <a:gdLst>
              <a:gd name="connsiteX0" fmla="*/ 175260 w 2777490"/>
              <a:gd name="connsiteY0" fmla="*/ 2506980 h 2506980"/>
              <a:gd name="connsiteX1" fmla="*/ 175260 w 2777490"/>
              <a:gd name="connsiteY1" fmla="*/ 2506980 h 2506980"/>
              <a:gd name="connsiteX2" fmla="*/ 251460 w 2777490"/>
              <a:gd name="connsiteY2" fmla="*/ 2396490 h 2506980"/>
              <a:gd name="connsiteX3" fmla="*/ 419100 w 2777490"/>
              <a:gd name="connsiteY3" fmla="*/ 2343150 h 2506980"/>
              <a:gd name="connsiteX4" fmla="*/ 518160 w 2777490"/>
              <a:gd name="connsiteY4" fmla="*/ 2179320 h 2506980"/>
              <a:gd name="connsiteX5" fmla="*/ 647700 w 2777490"/>
              <a:gd name="connsiteY5" fmla="*/ 2087880 h 2506980"/>
              <a:gd name="connsiteX6" fmla="*/ 750570 w 2777490"/>
              <a:gd name="connsiteY6" fmla="*/ 1973580 h 2506980"/>
              <a:gd name="connsiteX7" fmla="*/ 952500 w 2777490"/>
              <a:gd name="connsiteY7" fmla="*/ 1973580 h 2506980"/>
              <a:gd name="connsiteX8" fmla="*/ 1158240 w 2777490"/>
              <a:gd name="connsiteY8" fmla="*/ 1992630 h 2506980"/>
              <a:gd name="connsiteX9" fmla="*/ 1264920 w 2777490"/>
              <a:gd name="connsiteY9" fmla="*/ 2072640 h 2506980"/>
              <a:gd name="connsiteX10" fmla="*/ 1390650 w 2777490"/>
              <a:gd name="connsiteY10" fmla="*/ 2080260 h 2506980"/>
              <a:gd name="connsiteX11" fmla="*/ 1394460 w 2777490"/>
              <a:gd name="connsiteY11" fmla="*/ 2045970 h 2506980"/>
              <a:gd name="connsiteX12" fmla="*/ 1398270 w 2777490"/>
              <a:gd name="connsiteY12" fmla="*/ 2015490 h 2506980"/>
              <a:gd name="connsiteX13" fmla="*/ 1398270 w 2777490"/>
              <a:gd name="connsiteY13" fmla="*/ 1985010 h 2506980"/>
              <a:gd name="connsiteX14" fmla="*/ 1402080 w 2777490"/>
              <a:gd name="connsiteY14" fmla="*/ 1893570 h 2506980"/>
              <a:gd name="connsiteX15" fmla="*/ 1223010 w 2777490"/>
              <a:gd name="connsiteY15" fmla="*/ 1710690 h 2506980"/>
              <a:gd name="connsiteX16" fmla="*/ 1649730 w 2777490"/>
              <a:gd name="connsiteY16" fmla="*/ 979170 h 2506980"/>
              <a:gd name="connsiteX17" fmla="*/ 1310640 w 2777490"/>
              <a:gd name="connsiteY17" fmla="*/ 1348740 h 2506980"/>
              <a:gd name="connsiteX18" fmla="*/ 1162050 w 2777490"/>
              <a:gd name="connsiteY18" fmla="*/ 1310640 h 2506980"/>
              <a:gd name="connsiteX19" fmla="*/ 1082040 w 2777490"/>
              <a:gd name="connsiteY19" fmla="*/ 1295400 h 2506980"/>
              <a:gd name="connsiteX20" fmla="*/ 1051560 w 2777490"/>
              <a:gd name="connsiteY20" fmla="*/ 1207770 h 2506980"/>
              <a:gd name="connsiteX21" fmla="*/ 1032510 w 2777490"/>
              <a:gd name="connsiteY21" fmla="*/ 1131570 h 2506980"/>
              <a:gd name="connsiteX22" fmla="*/ 1089660 w 2777490"/>
              <a:gd name="connsiteY22" fmla="*/ 982980 h 2506980"/>
              <a:gd name="connsiteX23" fmla="*/ 1276350 w 2777490"/>
              <a:gd name="connsiteY23" fmla="*/ 1028700 h 2506980"/>
              <a:gd name="connsiteX24" fmla="*/ 1402080 w 2777490"/>
              <a:gd name="connsiteY24" fmla="*/ 937260 h 2506980"/>
              <a:gd name="connsiteX25" fmla="*/ 1714500 w 2777490"/>
              <a:gd name="connsiteY25" fmla="*/ 906780 h 2506980"/>
              <a:gd name="connsiteX26" fmla="*/ 1802130 w 2777490"/>
              <a:gd name="connsiteY26" fmla="*/ 948690 h 2506980"/>
              <a:gd name="connsiteX27" fmla="*/ 1996440 w 2777490"/>
              <a:gd name="connsiteY27" fmla="*/ 849630 h 2506980"/>
              <a:gd name="connsiteX28" fmla="*/ 2114550 w 2777490"/>
              <a:gd name="connsiteY28" fmla="*/ 868680 h 2506980"/>
              <a:gd name="connsiteX29" fmla="*/ 2430780 w 2777490"/>
              <a:gd name="connsiteY29" fmla="*/ 803910 h 2506980"/>
              <a:gd name="connsiteX30" fmla="*/ 2472690 w 2777490"/>
              <a:gd name="connsiteY30" fmla="*/ 937260 h 2506980"/>
              <a:gd name="connsiteX31" fmla="*/ 2640330 w 2777490"/>
              <a:gd name="connsiteY31" fmla="*/ 643890 h 2506980"/>
              <a:gd name="connsiteX32" fmla="*/ 2750820 w 2777490"/>
              <a:gd name="connsiteY32" fmla="*/ 422910 h 2506980"/>
              <a:gd name="connsiteX33" fmla="*/ 2747010 w 2777490"/>
              <a:gd name="connsiteY33" fmla="*/ 220980 h 2506980"/>
              <a:gd name="connsiteX34" fmla="*/ 2777490 w 2777490"/>
              <a:gd name="connsiteY34" fmla="*/ 0 h 2506980"/>
              <a:gd name="connsiteX35" fmla="*/ 2686050 w 2777490"/>
              <a:gd name="connsiteY35" fmla="*/ 3810 h 2506980"/>
              <a:gd name="connsiteX36" fmla="*/ 2541270 w 2777490"/>
              <a:gd name="connsiteY36" fmla="*/ 3810 h 2506980"/>
              <a:gd name="connsiteX37" fmla="*/ 2484120 w 2777490"/>
              <a:gd name="connsiteY37" fmla="*/ 95250 h 2506980"/>
              <a:gd name="connsiteX38" fmla="*/ 2354580 w 2777490"/>
              <a:gd name="connsiteY38" fmla="*/ 144780 h 2506980"/>
              <a:gd name="connsiteX39" fmla="*/ 2183130 w 2777490"/>
              <a:gd name="connsiteY39" fmla="*/ 137160 h 2506980"/>
              <a:gd name="connsiteX40" fmla="*/ 2080260 w 2777490"/>
              <a:gd name="connsiteY40" fmla="*/ 152400 h 2506980"/>
              <a:gd name="connsiteX41" fmla="*/ 1981200 w 2777490"/>
              <a:gd name="connsiteY41" fmla="*/ 205740 h 2506980"/>
              <a:gd name="connsiteX42" fmla="*/ 1897380 w 2777490"/>
              <a:gd name="connsiteY42" fmla="*/ 304800 h 2506980"/>
              <a:gd name="connsiteX43" fmla="*/ 1817370 w 2777490"/>
              <a:gd name="connsiteY43" fmla="*/ 300990 h 2506980"/>
              <a:gd name="connsiteX44" fmla="*/ 1737360 w 2777490"/>
              <a:gd name="connsiteY44" fmla="*/ 346710 h 2506980"/>
              <a:gd name="connsiteX45" fmla="*/ 1691640 w 2777490"/>
              <a:gd name="connsiteY45" fmla="*/ 281940 h 2506980"/>
              <a:gd name="connsiteX46" fmla="*/ 1642110 w 2777490"/>
              <a:gd name="connsiteY46" fmla="*/ 285750 h 2506980"/>
              <a:gd name="connsiteX47" fmla="*/ 1432560 w 2777490"/>
              <a:gd name="connsiteY47" fmla="*/ 308610 h 2506980"/>
              <a:gd name="connsiteX48" fmla="*/ 1421130 w 2777490"/>
              <a:gd name="connsiteY48" fmla="*/ 224790 h 2506980"/>
              <a:gd name="connsiteX49" fmla="*/ 1272540 w 2777490"/>
              <a:gd name="connsiteY49" fmla="*/ 259080 h 2506980"/>
              <a:gd name="connsiteX50" fmla="*/ 1177290 w 2777490"/>
              <a:gd name="connsiteY50" fmla="*/ 434340 h 2506980"/>
              <a:gd name="connsiteX51" fmla="*/ 1093470 w 2777490"/>
              <a:gd name="connsiteY51" fmla="*/ 525780 h 2506980"/>
              <a:gd name="connsiteX52" fmla="*/ 998220 w 2777490"/>
              <a:gd name="connsiteY52" fmla="*/ 544830 h 2506980"/>
              <a:gd name="connsiteX53" fmla="*/ 952500 w 2777490"/>
              <a:gd name="connsiteY53" fmla="*/ 685800 h 2506980"/>
              <a:gd name="connsiteX54" fmla="*/ 807720 w 2777490"/>
              <a:gd name="connsiteY54" fmla="*/ 857250 h 2506980"/>
              <a:gd name="connsiteX55" fmla="*/ 731520 w 2777490"/>
              <a:gd name="connsiteY55" fmla="*/ 1070610 h 2506980"/>
              <a:gd name="connsiteX56" fmla="*/ 659130 w 2777490"/>
              <a:gd name="connsiteY56" fmla="*/ 1203960 h 2506980"/>
              <a:gd name="connsiteX57" fmla="*/ 563880 w 2777490"/>
              <a:gd name="connsiteY57" fmla="*/ 1264920 h 2506980"/>
              <a:gd name="connsiteX58" fmla="*/ 598170 w 2777490"/>
              <a:gd name="connsiteY58" fmla="*/ 1352550 h 2506980"/>
              <a:gd name="connsiteX59" fmla="*/ 556260 w 2777490"/>
              <a:gd name="connsiteY59" fmla="*/ 1451610 h 2506980"/>
              <a:gd name="connsiteX60" fmla="*/ 525780 w 2777490"/>
              <a:gd name="connsiteY60" fmla="*/ 1531620 h 2506980"/>
              <a:gd name="connsiteX61" fmla="*/ 521970 w 2777490"/>
              <a:gd name="connsiteY61" fmla="*/ 1584960 h 2506980"/>
              <a:gd name="connsiteX62" fmla="*/ 255270 w 2777490"/>
              <a:gd name="connsiteY62" fmla="*/ 1596390 h 2506980"/>
              <a:gd name="connsiteX63" fmla="*/ 76200 w 2777490"/>
              <a:gd name="connsiteY63" fmla="*/ 1573530 h 2506980"/>
              <a:gd name="connsiteX64" fmla="*/ 45720 w 2777490"/>
              <a:gd name="connsiteY64" fmla="*/ 1741170 h 2506980"/>
              <a:gd name="connsiteX65" fmla="*/ 34290 w 2777490"/>
              <a:gd name="connsiteY65" fmla="*/ 1946910 h 2506980"/>
              <a:gd name="connsiteX66" fmla="*/ 26670 w 2777490"/>
              <a:gd name="connsiteY66" fmla="*/ 2049780 h 2506980"/>
              <a:gd name="connsiteX67" fmla="*/ 30480 w 2777490"/>
              <a:gd name="connsiteY67" fmla="*/ 2087880 h 2506980"/>
              <a:gd name="connsiteX68" fmla="*/ 95250 w 2777490"/>
              <a:gd name="connsiteY68" fmla="*/ 2148840 h 2506980"/>
              <a:gd name="connsiteX69" fmla="*/ 26670 w 2777490"/>
              <a:gd name="connsiteY69" fmla="*/ 2244090 h 2506980"/>
              <a:gd name="connsiteX70" fmla="*/ 0 w 2777490"/>
              <a:gd name="connsiteY70" fmla="*/ 2339340 h 2506980"/>
              <a:gd name="connsiteX71" fmla="*/ 121920 w 2777490"/>
              <a:gd name="connsiteY71" fmla="*/ 2419350 h 2506980"/>
              <a:gd name="connsiteX72" fmla="*/ 175260 w 2777490"/>
              <a:gd name="connsiteY72" fmla="*/ 2506980 h 2506980"/>
              <a:gd name="connsiteX0" fmla="*/ 175260 w 2777490"/>
              <a:gd name="connsiteY0" fmla="*/ 2506980 h 2506980"/>
              <a:gd name="connsiteX1" fmla="*/ 175260 w 2777490"/>
              <a:gd name="connsiteY1" fmla="*/ 2506980 h 2506980"/>
              <a:gd name="connsiteX2" fmla="*/ 251460 w 2777490"/>
              <a:gd name="connsiteY2" fmla="*/ 2396490 h 2506980"/>
              <a:gd name="connsiteX3" fmla="*/ 419100 w 2777490"/>
              <a:gd name="connsiteY3" fmla="*/ 2343150 h 2506980"/>
              <a:gd name="connsiteX4" fmla="*/ 518160 w 2777490"/>
              <a:gd name="connsiteY4" fmla="*/ 2179320 h 2506980"/>
              <a:gd name="connsiteX5" fmla="*/ 647700 w 2777490"/>
              <a:gd name="connsiteY5" fmla="*/ 2087880 h 2506980"/>
              <a:gd name="connsiteX6" fmla="*/ 750570 w 2777490"/>
              <a:gd name="connsiteY6" fmla="*/ 1973580 h 2506980"/>
              <a:gd name="connsiteX7" fmla="*/ 952500 w 2777490"/>
              <a:gd name="connsiteY7" fmla="*/ 1973580 h 2506980"/>
              <a:gd name="connsiteX8" fmla="*/ 1158240 w 2777490"/>
              <a:gd name="connsiteY8" fmla="*/ 1992630 h 2506980"/>
              <a:gd name="connsiteX9" fmla="*/ 1264920 w 2777490"/>
              <a:gd name="connsiteY9" fmla="*/ 2072640 h 2506980"/>
              <a:gd name="connsiteX10" fmla="*/ 1390650 w 2777490"/>
              <a:gd name="connsiteY10" fmla="*/ 2080260 h 2506980"/>
              <a:gd name="connsiteX11" fmla="*/ 1394460 w 2777490"/>
              <a:gd name="connsiteY11" fmla="*/ 2045970 h 2506980"/>
              <a:gd name="connsiteX12" fmla="*/ 1398270 w 2777490"/>
              <a:gd name="connsiteY12" fmla="*/ 2015490 h 2506980"/>
              <a:gd name="connsiteX13" fmla="*/ 1398270 w 2777490"/>
              <a:gd name="connsiteY13" fmla="*/ 1985010 h 2506980"/>
              <a:gd name="connsiteX14" fmla="*/ 1402080 w 2777490"/>
              <a:gd name="connsiteY14" fmla="*/ 1893570 h 2506980"/>
              <a:gd name="connsiteX15" fmla="*/ 1223010 w 2777490"/>
              <a:gd name="connsiteY15" fmla="*/ 1710690 h 2506980"/>
              <a:gd name="connsiteX16" fmla="*/ 1417320 w 2777490"/>
              <a:gd name="connsiteY16" fmla="*/ 1379220 h 2506980"/>
              <a:gd name="connsiteX17" fmla="*/ 1310640 w 2777490"/>
              <a:gd name="connsiteY17" fmla="*/ 1348740 h 2506980"/>
              <a:gd name="connsiteX18" fmla="*/ 1162050 w 2777490"/>
              <a:gd name="connsiteY18" fmla="*/ 1310640 h 2506980"/>
              <a:gd name="connsiteX19" fmla="*/ 1082040 w 2777490"/>
              <a:gd name="connsiteY19" fmla="*/ 1295400 h 2506980"/>
              <a:gd name="connsiteX20" fmla="*/ 1051560 w 2777490"/>
              <a:gd name="connsiteY20" fmla="*/ 1207770 h 2506980"/>
              <a:gd name="connsiteX21" fmla="*/ 1032510 w 2777490"/>
              <a:gd name="connsiteY21" fmla="*/ 1131570 h 2506980"/>
              <a:gd name="connsiteX22" fmla="*/ 1089660 w 2777490"/>
              <a:gd name="connsiteY22" fmla="*/ 982980 h 2506980"/>
              <a:gd name="connsiteX23" fmla="*/ 1276350 w 2777490"/>
              <a:gd name="connsiteY23" fmla="*/ 1028700 h 2506980"/>
              <a:gd name="connsiteX24" fmla="*/ 1402080 w 2777490"/>
              <a:gd name="connsiteY24" fmla="*/ 937260 h 2506980"/>
              <a:gd name="connsiteX25" fmla="*/ 1714500 w 2777490"/>
              <a:gd name="connsiteY25" fmla="*/ 906780 h 2506980"/>
              <a:gd name="connsiteX26" fmla="*/ 1802130 w 2777490"/>
              <a:gd name="connsiteY26" fmla="*/ 948690 h 2506980"/>
              <a:gd name="connsiteX27" fmla="*/ 1996440 w 2777490"/>
              <a:gd name="connsiteY27" fmla="*/ 849630 h 2506980"/>
              <a:gd name="connsiteX28" fmla="*/ 2114550 w 2777490"/>
              <a:gd name="connsiteY28" fmla="*/ 868680 h 2506980"/>
              <a:gd name="connsiteX29" fmla="*/ 2430780 w 2777490"/>
              <a:gd name="connsiteY29" fmla="*/ 803910 h 2506980"/>
              <a:gd name="connsiteX30" fmla="*/ 2472690 w 2777490"/>
              <a:gd name="connsiteY30" fmla="*/ 937260 h 2506980"/>
              <a:gd name="connsiteX31" fmla="*/ 2640330 w 2777490"/>
              <a:gd name="connsiteY31" fmla="*/ 643890 h 2506980"/>
              <a:gd name="connsiteX32" fmla="*/ 2750820 w 2777490"/>
              <a:gd name="connsiteY32" fmla="*/ 422910 h 2506980"/>
              <a:gd name="connsiteX33" fmla="*/ 2747010 w 2777490"/>
              <a:gd name="connsiteY33" fmla="*/ 220980 h 2506980"/>
              <a:gd name="connsiteX34" fmla="*/ 2777490 w 2777490"/>
              <a:gd name="connsiteY34" fmla="*/ 0 h 2506980"/>
              <a:gd name="connsiteX35" fmla="*/ 2686050 w 2777490"/>
              <a:gd name="connsiteY35" fmla="*/ 3810 h 2506980"/>
              <a:gd name="connsiteX36" fmla="*/ 2541270 w 2777490"/>
              <a:gd name="connsiteY36" fmla="*/ 3810 h 2506980"/>
              <a:gd name="connsiteX37" fmla="*/ 2484120 w 2777490"/>
              <a:gd name="connsiteY37" fmla="*/ 95250 h 2506980"/>
              <a:gd name="connsiteX38" fmla="*/ 2354580 w 2777490"/>
              <a:gd name="connsiteY38" fmla="*/ 144780 h 2506980"/>
              <a:gd name="connsiteX39" fmla="*/ 2183130 w 2777490"/>
              <a:gd name="connsiteY39" fmla="*/ 137160 h 2506980"/>
              <a:gd name="connsiteX40" fmla="*/ 2080260 w 2777490"/>
              <a:gd name="connsiteY40" fmla="*/ 152400 h 2506980"/>
              <a:gd name="connsiteX41" fmla="*/ 1981200 w 2777490"/>
              <a:gd name="connsiteY41" fmla="*/ 205740 h 2506980"/>
              <a:gd name="connsiteX42" fmla="*/ 1897380 w 2777490"/>
              <a:gd name="connsiteY42" fmla="*/ 304800 h 2506980"/>
              <a:gd name="connsiteX43" fmla="*/ 1817370 w 2777490"/>
              <a:gd name="connsiteY43" fmla="*/ 300990 h 2506980"/>
              <a:gd name="connsiteX44" fmla="*/ 1737360 w 2777490"/>
              <a:gd name="connsiteY44" fmla="*/ 346710 h 2506980"/>
              <a:gd name="connsiteX45" fmla="*/ 1691640 w 2777490"/>
              <a:gd name="connsiteY45" fmla="*/ 281940 h 2506980"/>
              <a:gd name="connsiteX46" fmla="*/ 1642110 w 2777490"/>
              <a:gd name="connsiteY46" fmla="*/ 285750 h 2506980"/>
              <a:gd name="connsiteX47" fmla="*/ 1432560 w 2777490"/>
              <a:gd name="connsiteY47" fmla="*/ 308610 h 2506980"/>
              <a:gd name="connsiteX48" fmla="*/ 1421130 w 2777490"/>
              <a:gd name="connsiteY48" fmla="*/ 224790 h 2506980"/>
              <a:gd name="connsiteX49" fmla="*/ 1272540 w 2777490"/>
              <a:gd name="connsiteY49" fmla="*/ 259080 h 2506980"/>
              <a:gd name="connsiteX50" fmla="*/ 1177290 w 2777490"/>
              <a:gd name="connsiteY50" fmla="*/ 434340 h 2506980"/>
              <a:gd name="connsiteX51" fmla="*/ 1093470 w 2777490"/>
              <a:gd name="connsiteY51" fmla="*/ 525780 h 2506980"/>
              <a:gd name="connsiteX52" fmla="*/ 998220 w 2777490"/>
              <a:gd name="connsiteY52" fmla="*/ 544830 h 2506980"/>
              <a:gd name="connsiteX53" fmla="*/ 952500 w 2777490"/>
              <a:gd name="connsiteY53" fmla="*/ 685800 h 2506980"/>
              <a:gd name="connsiteX54" fmla="*/ 807720 w 2777490"/>
              <a:gd name="connsiteY54" fmla="*/ 857250 h 2506980"/>
              <a:gd name="connsiteX55" fmla="*/ 731520 w 2777490"/>
              <a:gd name="connsiteY55" fmla="*/ 1070610 h 2506980"/>
              <a:gd name="connsiteX56" fmla="*/ 659130 w 2777490"/>
              <a:gd name="connsiteY56" fmla="*/ 1203960 h 2506980"/>
              <a:gd name="connsiteX57" fmla="*/ 563880 w 2777490"/>
              <a:gd name="connsiteY57" fmla="*/ 1264920 h 2506980"/>
              <a:gd name="connsiteX58" fmla="*/ 598170 w 2777490"/>
              <a:gd name="connsiteY58" fmla="*/ 1352550 h 2506980"/>
              <a:gd name="connsiteX59" fmla="*/ 556260 w 2777490"/>
              <a:gd name="connsiteY59" fmla="*/ 1451610 h 2506980"/>
              <a:gd name="connsiteX60" fmla="*/ 525780 w 2777490"/>
              <a:gd name="connsiteY60" fmla="*/ 1531620 h 2506980"/>
              <a:gd name="connsiteX61" fmla="*/ 521970 w 2777490"/>
              <a:gd name="connsiteY61" fmla="*/ 1584960 h 2506980"/>
              <a:gd name="connsiteX62" fmla="*/ 255270 w 2777490"/>
              <a:gd name="connsiteY62" fmla="*/ 1596390 h 2506980"/>
              <a:gd name="connsiteX63" fmla="*/ 76200 w 2777490"/>
              <a:gd name="connsiteY63" fmla="*/ 1573530 h 2506980"/>
              <a:gd name="connsiteX64" fmla="*/ 45720 w 2777490"/>
              <a:gd name="connsiteY64" fmla="*/ 1741170 h 2506980"/>
              <a:gd name="connsiteX65" fmla="*/ 34290 w 2777490"/>
              <a:gd name="connsiteY65" fmla="*/ 1946910 h 2506980"/>
              <a:gd name="connsiteX66" fmla="*/ 26670 w 2777490"/>
              <a:gd name="connsiteY66" fmla="*/ 2049780 h 2506980"/>
              <a:gd name="connsiteX67" fmla="*/ 30480 w 2777490"/>
              <a:gd name="connsiteY67" fmla="*/ 2087880 h 2506980"/>
              <a:gd name="connsiteX68" fmla="*/ 95250 w 2777490"/>
              <a:gd name="connsiteY68" fmla="*/ 2148840 h 2506980"/>
              <a:gd name="connsiteX69" fmla="*/ 26670 w 2777490"/>
              <a:gd name="connsiteY69" fmla="*/ 2244090 h 2506980"/>
              <a:gd name="connsiteX70" fmla="*/ 0 w 2777490"/>
              <a:gd name="connsiteY70" fmla="*/ 2339340 h 2506980"/>
              <a:gd name="connsiteX71" fmla="*/ 121920 w 2777490"/>
              <a:gd name="connsiteY71" fmla="*/ 2419350 h 2506980"/>
              <a:gd name="connsiteX72" fmla="*/ 175260 w 2777490"/>
              <a:gd name="connsiteY72" fmla="*/ 2506980 h 250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777490" h="2506980">
                <a:moveTo>
                  <a:pt x="175260" y="2506980"/>
                </a:moveTo>
                <a:lnTo>
                  <a:pt x="175260" y="2506980"/>
                </a:lnTo>
                <a:lnTo>
                  <a:pt x="251460" y="2396490"/>
                </a:lnTo>
                <a:lnTo>
                  <a:pt x="419100" y="2343150"/>
                </a:lnTo>
                <a:lnTo>
                  <a:pt x="518160" y="2179320"/>
                </a:lnTo>
                <a:lnTo>
                  <a:pt x="647700" y="2087880"/>
                </a:lnTo>
                <a:lnTo>
                  <a:pt x="750570" y="1973580"/>
                </a:lnTo>
                <a:lnTo>
                  <a:pt x="952500" y="1973580"/>
                </a:lnTo>
                <a:lnTo>
                  <a:pt x="1158240" y="1992630"/>
                </a:lnTo>
                <a:lnTo>
                  <a:pt x="1264920" y="2072640"/>
                </a:lnTo>
                <a:lnTo>
                  <a:pt x="1390650" y="2080260"/>
                </a:lnTo>
                <a:cubicBezTo>
                  <a:pt x="1391920" y="2068830"/>
                  <a:pt x="1393116" y="2057392"/>
                  <a:pt x="1394460" y="2045970"/>
                </a:cubicBezTo>
                <a:cubicBezTo>
                  <a:pt x="1395656" y="2035801"/>
                  <a:pt x="1398270" y="2015490"/>
                  <a:pt x="1398270" y="2015490"/>
                </a:cubicBezTo>
                <a:lnTo>
                  <a:pt x="1398270" y="1985010"/>
                </a:lnTo>
                <a:lnTo>
                  <a:pt x="1402080" y="1893570"/>
                </a:lnTo>
                <a:lnTo>
                  <a:pt x="1223010" y="1710690"/>
                </a:lnTo>
                <a:lnTo>
                  <a:pt x="1417320" y="1379220"/>
                </a:lnTo>
                <a:lnTo>
                  <a:pt x="1310640" y="1348740"/>
                </a:lnTo>
                <a:lnTo>
                  <a:pt x="1162050" y="1310640"/>
                </a:lnTo>
                <a:lnTo>
                  <a:pt x="1082040" y="1295400"/>
                </a:lnTo>
                <a:lnTo>
                  <a:pt x="1051560" y="1207770"/>
                </a:lnTo>
                <a:lnTo>
                  <a:pt x="1032510" y="1131570"/>
                </a:lnTo>
                <a:lnTo>
                  <a:pt x="1089660" y="982980"/>
                </a:lnTo>
                <a:lnTo>
                  <a:pt x="1276350" y="1028700"/>
                </a:lnTo>
                <a:lnTo>
                  <a:pt x="1402080" y="937260"/>
                </a:lnTo>
                <a:lnTo>
                  <a:pt x="1714500" y="906780"/>
                </a:lnTo>
                <a:lnTo>
                  <a:pt x="1802130" y="948690"/>
                </a:lnTo>
                <a:lnTo>
                  <a:pt x="1996440" y="849630"/>
                </a:lnTo>
                <a:lnTo>
                  <a:pt x="2114550" y="868680"/>
                </a:lnTo>
                <a:lnTo>
                  <a:pt x="2430780" y="803910"/>
                </a:lnTo>
                <a:lnTo>
                  <a:pt x="2472690" y="937260"/>
                </a:lnTo>
                <a:lnTo>
                  <a:pt x="2640330" y="643890"/>
                </a:lnTo>
                <a:lnTo>
                  <a:pt x="2750820" y="422910"/>
                </a:lnTo>
                <a:lnTo>
                  <a:pt x="2747010" y="220980"/>
                </a:lnTo>
                <a:lnTo>
                  <a:pt x="2777490" y="0"/>
                </a:lnTo>
                <a:lnTo>
                  <a:pt x="2686050" y="3810"/>
                </a:lnTo>
                <a:lnTo>
                  <a:pt x="2541270" y="3810"/>
                </a:lnTo>
                <a:lnTo>
                  <a:pt x="2484120" y="95250"/>
                </a:lnTo>
                <a:lnTo>
                  <a:pt x="2354580" y="144780"/>
                </a:lnTo>
                <a:lnTo>
                  <a:pt x="2183130" y="137160"/>
                </a:lnTo>
                <a:lnTo>
                  <a:pt x="2080260" y="152400"/>
                </a:lnTo>
                <a:lnTo>
                  <a:pt x="1981200" y="205740"/>
                </a:lnTo>
                <a:lnTo>
                  <a:pt x="1897380" y="304800"/>
                </a:lnTo>
                <a:lnTo>
                  <a:pt x="1817370" y="300990"/>
                </a:lnTo>
                <a:lnTo>
                  <a:pt x="1737360" y="346710"/>
                </a:lnTo>
                <a:lnTo>
                  <a:pt x="1691640" y="281940"/>
                </a:lnTo>
                <a:cubicBezTo>
                  <a:pt x="1647200" y="285980"/>
                  <a:pt x="1663758" y="285750"/>
                  <a:pt x="1642110" y="285750"/>
                </a:cubicBezTo>
                <a:lnTo>
                  <a:pt x="1432560" y="308610"/>
                </a:lnTo>
                <a:lnTo>
                  <a:pt x="1421130" y="224790"/>
                </a:lnTo>
                <a:lnTo>
                  <a:pt x="1272540" y="259080"/>
                </a:lnTo>
                <a:lnTo>
                  <a:pt x="1177290" y="434340"/>
                </a:lnTo>
                <a:lnTo>
                  <a:pt x="1093470" y="525780"/>
                </a:lnTo>
                <a:lnTo>
                  <a:pt x="998220" y="544830"/>
                </a:lnTo>
                <a:lnTo>
                  <a:pt x="952500" y="685800"/>
                </a:lnTo>
                <a:lnTo>
                  <a:pt x="807720" y="857250"/>
                </a:lnTo>
                <a:lnTo>
                  <a:pt x="731520" y="1070610"/>
                </a:lnTo>
                <a:lnTo>
                  <a:pt x="659130" y="1203960"/>
                </a:lnTo>
                <a:lnTo>
                  <a:pt x="563880" y="1264920"/>
                </a:lnTo>
                <a:lnTo>
                  <a:pt x="598170" y="1352550"/>
                </a:lnTo>
                <a:lnTo>
                  <a:pt x="556260" y="1451610"/>
                </a:lnTo>
                <a:lnTo>
                  <a:pt x="525780" y="1531620"/>
                </a:lnTo>
                <a:lnTo>
                  <a:pt x="521970" y="1584960"/>
                </a:lnTo>
                <a:lnTo>
                  <a:pt x="255270" y="1596390"/>
                </a:lnTo>
                <a:lnTo>
                  <a:pt x="76200" y="1573530"/>
                </a:lnTo>
                <a:lnTo>
                  <a:pt x="45720" y="1741170"/>
                </a:lnTo>
                <a:lnTo>
                  <a:pt x="34290" y="1946910"/>
                </a:lnTo>
                <a:lnTo>
                  <a:pt x="26670" y="2049780"/>
                </a:lnTo>
                <a:lnTo>
                  <a:pt x="30480" y="2087880"/>
                </a:lnTo>
                <a:lnTo>
                  <a:pt x="95250" y="2148840"/>
                </a:lnTo>
                <a:lnTo>
                  <a:pt x="26670" y="2244090"/>
                </a:lnTo>
                <a:lnTo>
                  <a:pt x="0" y="2339340"/>
                </a:lnTo>
                <a:lnTo>
                  <a:pt x="121920" y="2419350"/>
                </a:lnTo>
                <a:lnTo>
                  <a:pt x="175260" y="25069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26180" y="2076450"/>
            <a:ext cx="2708910" cy="2221230"/>
          </a:xfrm>
          <a:custGeom>
            <a:avLst/>
            <a:gdLst>
              <a:gd name="connsiteX0" fmla="*/ 632460 w 2708910"/>
              <a:gd name="connsiteY0" fmla="*/ 259080 h 2221230"/>
              <a:gd name="connsiteX1" fmla="*/ 499110 w 2708910"/>
              <a:gd name="connsiteY1" fmla="*/ 453390 h 2221230"/>
              <a:gd name="connsiteX2" fmla="*/ 426720 w 2708910"/>
              <a:gd name="connsiteY2" fmla="*/ 560070 h 2221230"/>
              <a:gd name="connsiteX3" fmla="*/ 506730 w 2708910"/>
              <a:gd name="connsiteY3" fmla="*/ 582930 h 2221230"/>
              <a:gd name="connsiteX4" fmla="*/ 514350 w 2708910"/>
              <a:gd name="connsiteY4" fmla="*/ 617220 h 2221230"/>
              <a:gd name="connsiteX5" fmla="*/ 518160 w 2708910"/>
              <a:gd name="connsiteY5" fmla="*/ 628650 h 2221230"/>
              <a:gd name="connsiteX6" fmla="*/ 521970 w 2708910"/>
              <a:gd name="connsiteY6" fmla="*/ 655320 h 2221230"/>
              <a:gd name="connsiteX7" fmla="*/ 529590 w 2708910"/>
              <a:gd name="connsiteY7" fmla="*/ 784860 h 2221230"/>
              <a:gd name="connsiteX8" fmla="*/ 537210 w 2708910"/>
              <a:gd name="connsiteY8" fmla="*/ 876300 h 2221230"/>
              <a:gd name="connsiteX9" fmla="*/ 491490 w 2708910"/>
              <a:gd name="connsiteY9" fmla="*/ 1040130 h 2221230"/>
              <a:gd name="connsiteX10" fmla="*/ 430530 w 2708910"/>
              <a:gd name="connsiteY10" fmla="*/ 1085850 h 2221230"/>
              <a:gd name="connsiteX11" fmla="*/ 411480 w 2708910"/>
              <a:gd name="connsiteY11" fmla="*/ 1116330 h 2221230"/>
              <a:gd name="connsiteX12" fmla="*/ 327660 w 2708910"/>
              <a:gd name="connsiteY12" fmla="*/ 1139190 h 2221230"/>
              <a:gd name="connsiteX13" fmla="*/ 289560 w 2708910"/>
              <a:gd name="connsiteY13" fmla="*/ 1181100 h 2221230"/>
              <a:gd name="connsiteX14" fmla="*/ 259080 w 2708910"/>
              <a:gd name="connsiteY14" fmla="*/ 1196340 h 2221230"/>
              <a:gd name="connsiteX15" fmla="*/ 228600 w 2708910"/>
              <a:gd name="connsiteY15" fmla="*/ 1207770 h 2221230"/>
              <a:gd name="connsiteX16" fmla="*/ 217170 w 2708910"/>
              <a:gd name="connsiteY16" fmla="*/ 1211580 h 2221230"/>
              <a:gd name="connsiteX17" fmla="*/ 209550 w 2708910"/>
              <a:gd name="connsiteY17" fmla="*/ 1215390 h 2221230"/>
              <a:gd name="connsiteX18" fmla="*/ 156210 w 2708910"/>
              <a:gd name="connsiteY18" fmla="*/ 1230630 h 2221230"/>
              <a:gd name="connsiteX19" fmla="*/ 57150 w 2708910"/>
              <a:gd name="connsiteY19" fmla="*/ 1310640 h 2221230"/>
              <a:gd name="connsiteX20" fmla="*/ 0 w 2708910"/>
              <a:gd name="connsiteY20" fmla="*/ 1447800 h 2221230"/>
              <a:gd name="connsiteX21" fmla="*/ 102870 w 2708910"/>
              <a:gd name="connsiteY21" fmla="*/ 1527810 h 2221230"/>
              <a:gd name="connsiteX22" fmla="*/ 186690 w 2708910"/>
              <a:gd name="connsiteY22" fmla="*/ 1672590 h 2221230"/>
              <a:gd name="connsiteX23" fmla="*/ 201930 w 2708910"/>
              <a:gd name="connsiteY23" fmla="*/ 1710690 h 2221230"/>
              <a:gd name="connsiteX24" fmla="*/ 373380 w 2708910"/>
              <a:gd name="connsiteY24" fmla="*/ 1691640 h 2221230"/>
              <a:gd name="connsiteX25" fmla="*/ 449580 w 2708910"/>
              <a:gd name="connsiteY25" fmla="*/ 1775460 h 2221230"/>
              <a:gd name="connsiteX26" fmla="*/ 518160 w 2708910"/>
              <a:gd name="connsiteY26" fmla="*/ 1866900 h 2221230"/>
              <a:gd name="connsiteX27" fmla="*/ 518160 w 2708910"/>
              <a:gd name="connsiteY27" fmla="*/ 1901190 h 2221230"/>
              <a:gd name="connsiteX28" fmla="*/ 487680 w 2708910"/>
              <a:gd name="connsiteY28" fmla="*/ 2000250 h 2221230"/>
              <a:gd name="connsiteX29" fmla="*/ 472440 w 2708910"/>
              <a:gd name="connsiteY29" fmla="*/ 2145030 h 2221230"/>
              <a:gd name="connsiteX30" fmla="*/ 449580 w 2708910"/>
              <a:gd name="connsiteY30" fmla="*/ 2221230 h 2221230"/>
              <a:gd name="connsiteX31" fmla="*/ 579120 w 2708910"/>
              <a:gd name="connsiteY31" fmla="*/ 2213610 h 2221230"/>
              <a:gd name="connsiteX32" fmla="*/ 666750 w 2708910"/>
              <a:gd name="connsiteY32" fmla="*/ 2030730 h 2221230"/>
              <a:gd name="connsiteX33" fmla="*/ 727710 w 2708910"/>
              <a:gd name="connsiteY33" fmla="*/ 1962150 h 2221230"/>
              <a:gd name="connsiteX34" fmla="*/ 868680 w 2708910"/>
              <a:gd name="connsiteY34" fmla="*/ 1958340 h 2221230"/>
              <a:gd name="connsiteX35" fmla="*/ 876300 w 2708910"/>
              <a:gd name="connsiteY35" fmla="*/ 2004060 h 2221230"/>
              <a:gd name="connsiteX36" fmla="*/ 918210 w 2708910"/>
              <a:gd name="connsiteY36" fmla="*/ 2000250 h 2221230"/>
              <a:gd name="connsiteX37" fmla="*/ 1158240 w 2708910"/>
              <a:gd name="connsiteY37" fmla="*/ 2019300 h 2221230"/>
              <a:gd name="connsiteX38" fmla="*/ 1158240 w 2708910"/>
              <a:gd name="connsiteY38" fmla="*/ 2019300 h 2221230"/>
              <a:gd name="connsiteX39" fmla="*/ 1253490 w 2708910"/>
              <a:gd name="connsiteY39" fmla="*/ 2007870 h 2221230"/>
              <a:gd name="connsiteX40" fmla="*/ 1325880 w 2708910"/>
              <a:gd name="connsiteY40" fmla="*/ 2004060 h 2221230"/>
              <a:gd name="connsiteX41" fmla="*/ 1455420 w 2708910"/>
              <a:gd name="connsiteY41" fmla="*/ 1874520 h 2221230"/>
              <a:gd name="connsiteX42" fmla="*/ 1554480 w 2708910"/>
              <a:gd name="connsiteY42" fmla="*/ 1836420 h 2221230"/>
              <a:gd name="connsiteX43" fmla="*/ 1733550 w 2708910"/>
              <a:gd name="connsiteY43" fmla="*/ 1851660 h 2221230"/>
              <a:gd name="connsiteX44" fmla="*/ 1809750 w 2708910"/>
              <a:gd name="connsiteY44" fmla="*/ 1840230 h 2221230"/>
              <a:gd name="connsiteX45" fmla="*/ 1943100 w 2708910"/>
              <a:gd name="connsiteY45" fmla="*/ 1779270 h 2221230"/>
              <a:gd name="connsiteX46" fmla="*/ 1992630 w 2708910"/>
              <a:gd name="connsiteY46" fmla="*/ 1684020 h 2221230"/>
              <a:gd name="connsiteX47" fmla="*/ 2232660 w 2708910"/>
              <a:gd name="connsiteY47" fmla="*/ 1710690 h 2221230"/>
              <a:gd name="connsiteX48" fmla="*/ 2240280 w 2708910"/>
              <a:gd name="connsiteY48" fmla="*/ 1531620 h 2221230"/>
              <a:gd name="connsiteX49" fmla="*/ 2244090 w 2708910"/>
              <a:gd name="connsiteY49" fmla="*/ 1234440 h 2221230"/>
              <a:gd name="connsiteX50" fmla="*/ 2240280 w 2708910"/>
              <a:gd name="connsiteY50" fmla="*/ 1074420 h 2221230"/>
              <a:gd name="connsiteX51" fmla="*/ 2301240 w 2708910"/>
              <a:gd name="connsiteY51" fmla="*/ 998220 h 2221230"/>
              <a:gd name="connsiteX52" fmla="*/ 2259330 w 2708910"/>
              <a:gd name="connsiteY52" fmla="*/ 929640 h 2221230"/>
              <a:gd name="connsiteX53" fmla="*/ 2339340 w 2708910"/>
              <a:gd name="connsiteY53" fmla="*/ 815340 h 2221230"/>
              <a:gd name="connsiteX54" fmla="*/ 2343150 w 2708910"/>
              <a:gd name="connsiteY54" fmla="*/ 758190 h 2221230"/>
              <a:gd name="connsiteX55" fmla="*/ 2446020 w 2708910"/>
              <a:gd name="connsiteY55" fmla="*/ 601980 h 2221230"/>
              <a:gd name="connsiteX56" fmla="*/ 2548890 w 2708910"/>
              <a:gd name="connsiteY56" fmla="*/ 594360 h 2221230"/>
              <a:gd name="connsiteX57" fmla="*/ 2708910 w 2708910"/>
              <a:gd name="connsiteY57" fmla="*/ 403860 h 2221230"/>
              <a:gd name="connsiteX58" fmla="*/ 2670810 w 2708910"/>
              <a:gd name="connsiteY58" fmla="*/ 300990 h 2221230"/>
              <a:gd name="connsiteX59" fmla="*/ 2598420 w 2708910"/>
              <a:gd name="connsiteY59" fmla="*/ 251460 h 2221230"/>
              <a:gd name="connsiteX60" fmla="*/ 2590800 w 2708910"/>
              <a:gd name="connsiteY60" fmla="*/ 106680 h 2221230"/>
              <a:gd name="connsiteX61" fmla="*/ 2522220 w 2708910"/>
              <a:gd name="connsiteY61" fmla="*/ 19050 h 2221230"/>
              <a:gd name="connsiteX62" fmla="*/ 2430780 w 2708910"/>
              <a:gd name="connsiteY62" fmla="*/ 0 h 2221230"/>
              <a:gd name="connsiteX63" fmla="*/ 2263140 w 2708910"/>
              <a:gd name="connsiteY63" fmla="*/ 15240 h 2221230"/>
              <a:gd name="connsiteX64" fmla="*/ 2148840 w 2708910"/>
              <a:gd name="connsiteY64" fmla="*/ 60960 h 2221230"/>
              <a:gd name="connsiteX65" fmla="*/ 2026920 w 2708910"/>
              <a:gd name="connsiteY65" fmla="*/ 213360 h 2221230"/>
              <a:gd name="connsiteX66" fmla="*/ 1828800 w 2708910"/>
              <a:gd name="connsiteY66" fmla="*/ 327660 h 2221230"/>
              <a:gd name="connsiteX67" fmla="*/ 1748790 w 2708910"/>
              <a:gd name="connsiteY67" fmla="*/ 300990 h 2221230"/>
              <a:gd name="connsiteX68" fmla="*/ 1604010 w 2708910"/>
              <a:gd name="connsiteY68" fmla="*/ 255270 h 2221230"/>
              <a:gd name="connsiteX69" fmla="*/ 1443990 w 2708910"/>
              <a:gd name="connsiteY69" fmla="*/ 327660 h 2221230"/>
              <a:gd name="connsiteX70" fmla="*/ 1409700 w 2708910"/>
              <a:gd name="connsiteY70" fmla="*/ 358140 h 2221230"/>
              <a:gd name="connsiteX71" fmla="*/ 1398270 w 2708910"/>
              <a:gd name="connsiteY71" fmla="*/ 365760 h 2221230"/>
              <a:gd name="connsiteX72" fmla="*/ 1329690 w 2708910"/>
              <a:gd name="connsiteY72" fmla="*/ 403860 h 2221230"/>
              <a:gd name="connsiteX73" fmla="*/ 1261110 w 2708910"/>
              <a:gd name="connsiteY73" fmla="*/ 449580 h 2221230"/>
              <a:gd name="connsiteX74" fmla="*/ 1203960 w 2708910"/>
              <a:gd name="connsiteY74" fmla="*/ 396240 h 2221230"/>
              <a:gd name="connsiteX75" fmla="*/ 1127760 w 2708910"/>
              <a:gd name="connsiteY75" fmla="*/ 403860 h 2221230"/>
              <a:gd name="connsiteX76" fmla="*/ 990600 w 2708910"/>
              <a:gd name="connsiteY76" fmla="*/ 350520 h 2221230"/>
              <a:gd name="connsiteX77" fmla="*/ 956310 w 2708910"/>
              <a:gd name="connsiteY77" fmla="*/ 350520 h 2221230"/>
              <a:gd name="connsiteX78" fmla="*/ 788670 w 2708910"/>
              <a:gd name="connsiteY78" fmla="*/ 304800 h 2221230"/>
              <a:gd name="connsiteX79" fmla="*/ 701040 w 2708910"/>
              <a:gd name="connsiteY79" fmla="*/ 281940 h 2221230"/>
              <a:gd name="connsiteX80" fmla="*/ 632460 w 2708910"/>
              <a:gd name="connsiteY80" fmla="*/ 259080 h 222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708910" h="2221230">
                <a:moveTo>
                  <a:pt x="632460" y="259080"/>
                </a:moveTo>
                <a:lnTo>
                  <a:pt x="499110" y="453390"/>
                </a:lnTo>
                <a:lnTo>
                  <a:pt x="426720" y="560070"/>
                </a:lnTo>
                <a:lnTo>
                  <a:pt x="506730" y="582930"/>
                </a:lnTo>
                <a:cubicBezTo>
                  <a:pt x="509270" y="594360"/>
                  <a:pt x="511510" y="605861"/>
                  <a:pt x="514350" y="617220"/>
                </a:cubicBezTo>
                <a:cubicBezTo>
                  <a:pt x="515324" y="621116"/>
                  <a:pt x="517372" y="624712"/>
                  <a:pt x="518160" y="628650"/>
                </a:cubicBezTo>
                <a:cubicBezTo>
                  <a:pt x="519921" y="637456"/>
                  <a:pt x="521970" y="655320"/>
                  <a:pt x="521970" y="655320"/>
                </a:cubicBezTo>
                <a:lnTo>
                  <a:pt x="529590" y="784860"/>
                </a:lnTo>
                <a:lnTo>
                  <a:pt x="537210" y="876300"/>
                </a:lnTo>
                <a:lnTo>
                  <a:pt x="491490" y="1040130"/>
                </a:lnTo>
                <a:lnTo>
                  <a:pt x="430530" y="1085850"/>
                </a:lnTo>
                <a:cubicBezTo>
                  <a:pt x="410742" y="1113553"/>
                  <a:pt x="411480" y="1101595"/>
                  <a:pt x="411480" y="1116330"/>
                </a:cubicBezTo>
                <a:lnTo>
                  <a:pt x="327660" y="1139190"/>
                </a:lnTo>
                <a:lnTo>
                  <a:pt x="289560" y="1181100"/>
                </a:lnTo>
                <a:cubicBezTo>
                  <a:pt x="279400" y="1186180"/>
                  <a:pt x="269487" y="1191787"/>
                  <a:pt x="259080" y="1196340"/>
                </a:cubicBezTo>
                <a:cubicBezTo>
                  <a:pt x="249139" y="1200689"/>
                  <a:pt x="238798" y="1204062"/>
                  <a:pt x="228600" y="1207770"/>
                </a:cubicBezTo>
                <a:cubicBezTo>
                  <a:pt x="224826" y="1209142"/>
                  <a:pt x="220899" y="1210088"/>
                  <a:pt x="217170" y="1211580"/>
                </a:cubicBezTo>
                <a:cubicBezTo>
                  <a:pt x="214533" y="1212635"/>
                  <a:pt x="212090" y="1214120"/>
                  <a:pt x="209550" y="1215390"/>
                </a:cubicBezTo>
                <a:lnTo>
                  <a:pt x="156210" y="1230630"/>
                </a:lnTo>
                <a:lnTo>
                  <a:pt x="57150" y="1310640"/>
                </a:lnTo>
                <a:lnTo>
                  <a:pt x="0" y="1447800"/>
                </a:lnTo>
                <a:lnTo>
                  <a:pt x="102870" y="1527810"/>
                </a:lnTo>
                <a:lnTo>
                  <a:pt x="186690" y="1672590"/>
                </a:lnTo>
                <a:lnTo>
                  <a:pt x="201930" y="1710690"/>
                </a:lnTo>
                <a:lnTo>
                  <a:pt x="373380" y="1691640"/>
                </a:lnTo>
                <a:lnTo>
                  <a:pt x="449580" y="1775460"/>
                </a:lnTo>
                <a:lnTo>
                  <a:pt x="518160" y="1866900"/>
                </a:lnTo>
                <a:lnTo>
                  <a:pt x="518160" y="1901190"/>
                </a:lnTo>
                <a:lnTo>
                  <a:pt x="487680" y="2000250"/>
                </a:lnTo>
                <a:lnTo>
                  <a:pt x="472440" y="2145030"/>
                </a:lnTo>
                <a:lnTo>
                  <a:pt x="449580" y="2221230"/>
                </a:lnTo>
                <a:lnTo>
                  <a:pt x="579120" y="2213610"/>
                </a:lnTo>
                <a:lnTo>
                  <a:pt x="666750" y="2030730"/>
                </a:lnTo>
                <a:lnTo>
                  <a:pt x="727710" y="1962150"/>
                </a:lnTo>
                <a:lnTo>
                  <a:pt x="868680" y="1958340"/>
                </a:lnTo>
                <a:lnTo>
                  <a:pt x="876300" y="2004060"/>
                </a:lnTo>
                <a:lnTo>
                  <a:pt x="918210" y="2000250"/>
                </a:lnTo>
                <a:lnTo>
                  <a:pt x="1158240" y="2019300"/>
                </a:lnTo>
                <a:lnTo>
                  <a:pt x="1158240" y="2019300"/>
                </a:lnTo>
                <a:lnTo>
                  <a:pt x="1253490" y="2007870"/>
                </a:lnTo>
                <a:lnTo>
                  <a:pt x="1325880" y="2004060"/>
                </a:lnTo>
                <a:lnTo>
                  <a:pt x="1455420" y="1874520"/>
                </a:lnTo>
                <a:lnTo>
                  <a:pt x="1554480" y="1836420"/>
                </a:lnTo>
                <a:lnTo>
                  <a:pt x="1733550" y="1851660"/>
                </a:lnTo>
                <a:lnTo>
                  <a:pt x="1809750" y="1840230"/>
                </a:lnTo>
                <a:lnTo>
                  <a:pt x="1943100" y="1779270"/>
                </a:lnTo>
                <a:lnTo>
                  <a:pt x="1992630" y="1684020"/>
                </a:lnTo>
                <a:lnTo>
                  <a:pt x="2232660" y="1710690"/>
                </a:lnTo>
                <a:lnTo>
                  <a:pt x="2240280" y="1531620"/>
                </a:lnTo>
                <a:lnTo>
                  <a:pt x="2244090" y="1234440"/>
                </a:lnTo>
                <a:lnTo>
                  <a:pt x="2240280" y="1074420"/>
                </a:lnTo>
                <a:lnTo>
                  <a:pt x="2301240" y="998220"/>
                </a:lnTo>
                <a:lnTo>
                  <a:pt x="2259330" y="929640"/>
                </a:lnTo>
                <a:lnTo>
                  <a:pt x="2339340" y="815340"/>
                </a:lnTo>
                <a:cubicBezTo>
                  <a:pt x="2343345" y="763277"/>
                  <a:pt x="2343150" y="782369"/>
                  <a:pt x="2343150" y="758190"/>
                </a:cubicBezTo>
                <a:lnTo>
                  <a:pt x="2446020" y="601980"/>
                </a:lnTo>
                <a:lnTo>
                  <a:pt x="2548890" y="594360"/>
                </a:lnTo>
                <a:lnTo>
                  <a:pt x="2708910" y="403860"/>
                </a:lnTo>
                <a:lnTo>
                  <a:pt x="2670810" y="300990"/>
                </a:lnTo>
                <a:lnTo>
                  <a:pt x="2598420" y="251460"/>
                </a:lnTo>
                <a:lnTo>
                  <a:pt x="2590800" y="106680"/>
                </a:lnTo>
                <a:lnTo>
                  <a:pt x="2522220" y="19050"/>
                </a:lnTo>
                <a:lnTo>
                  <a:pt x="2430780" y="0"/>
                </a:lnTo>
                <a:lnTo>
                  <a:pt x="2263140" y="15240"/>
                </a:lnTo>
                <a:lnTo>
                  <a:pt x="2148840" y="60960"/>
                </a:lnTo>
                <a:lnTo>
                  <a:pt x="2026920" y="213360"/>
                </a:lnTo>
                <a:lnTo>
                  <a:pt x="1828800" y="327660"/>
                </a:lnTo>
                <a:lnTo>
                  <a:pt x="1748790" y="300990"/>
                </a:lnTo>
                <a:lnTo>
                  <a:pt x="1604010" y="255270"/>
                </a:lnTo>
                <a:lnTo>
                  <a:pt x="1443990" y="327660"/>
                </a:lnTo>
                <a:cubicBezTo>
                  <a:pt x="1432560" y="337820"/>
                  <a:pt x="1421448" y="348350"/>
                  <a:pt x="1409700" y="358140"/>
                </a:cubicBezTo>
                <a:cubicBezTo>
                  <a:pt x="1406182" y="361071"/>
                  <a:pt x="1398270" y="365760"/>
                  <a:pt x="1398270" y="365760"/>
                </a:cubicBezTo>
                <a:lnTo>
                  <a:pt x="1329690" y="403860"/>
                </a:lnTo>
                <a:lnTo>
                  <a:pt x="1261110" y="449580"/>
                </a:lnTo>
                <a:lnTo>
                  <a:pt x="1203960" y="396240"/>
                </a:lnTo>
                <a:lnTo>
                  <a:pt x="1127760" y="403860"/>
                </a:lnTo>
                <a:lnTo>
                  <a:pt x="990600" y="350520"/>
                </a:lnTo>
                <a:lnTo>
                  <a:pt x="956310" y="350520"/>
                </a:lnTo>
                <a:lnTo>
                  <a:pt x="788670" y="304800"/>
                </a:lnTo>
                <a:lnTo>
                  <a:pt x="701040" y="281940"/>
                </a:lnTo>
                <a:lnTo>
                  <a:pt x="632460" y="2590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74720" y="3554730"/>
            <a:ext cx="744505" cy="697230"/>
          </a:xfrm>
          <a:custGeom>
            <a:avLst/>
            <a:gdLst>
              <a:gd name="connsiteX0" fmla="*/ 274320 w 720090"/>
              <a:gd name="connsiteY0" fmla="*/ 0 h 666750"/>
              <a:gd name="connsiteX1" fmla="*/ 152400 w 720090"/>
              <a:gd name="connsiteY1" fmla="*/ 76200 h 666750"/>
              <a:gd name="connsiteX2" fmla="*/ 19050 w 720090"/>
              <a:gd name="connsiteY2" fmla="*/ 201930 h 666750"/>
              <a:gd name="connsiteX3" fmla="*/ 45720 w 720090"/>
              <a:gd name="connsiteY3" fmla="*/ 316230 h 666750"/>
              <a:gd name="connsiteX4" fmla="*/ 53340 w 720090"/>
              <a:gd name="connsiteY4" fmla="*/ 426720 h 666750"/>
              <a:gd name="connsiteX5" fmla="*/ 22860 w 720090"/>
              <a:gd name="connsiteY5" fmla="*/ 601980 h 666750"/>
              <a:gd name="connsiteX6" fmla="*/ 11430 w 720090"/>
              <a:gd name="connsiteY6" fmla="*/ 643890 h 666750"/>
              <a:gd name="connsiteX7" fmla="*/ 0 w 720090"/>
              <a:gd name="connsiteY7" fmla="*/ 666750 h 666750"/>
              <a:gd name="connsiteX8" fmla="*/ 308610 w 720090"/>
              <a:gd name="connsiteY8" fmla="*/ 563880 h 666750"/>
              <a:gd name="connsiteX9" fmla="*/ 575310 w 720090"/>
              <a:gd name="connsiteY9" fmla="*/ 613410 h 666750"/>
              <a:gd name="connsiteX10" fmla="*/ 716280 w 720090"/>
              <a:gd name="connsiteY10" fmla="*/ 624840 h 666750"/>
              <a:gd name="connsiteX11" fmla="*/ 720090 w 720090"/>
              <a:gd name="connsiteY11" fmla="*/ 624840 h 666750"/>
              <a:gd name="connsiteX0" fmla="*/ 506730 w 720090"/>
              <a:gd name="connsiteY0" fmla="*/ 140970 h 590550"/>
              <a:gd name="connsiteX1" fmla="*/ 152400 w 720090"/>
              <a:gd name="connsiteY1" fmla="*/ 0 h 590550"/>
              <a:gd name="connsiteX2" fmla="*/ 19050 w 720090"/>
              <a:gd name="connsiteY2" fmla="*/ 125730 h 590550"/>
              <a:gd name="connsiteX3" fmla="*/ 45720 w 720090"/>
              <a:gd name="connsiteY3" fmla="*/ 240030 h 590550"/>
              <a:gd name="connsiteX4" fmla="*/ 53340 w 720090"/>
              <a:gd name="connsiteY4" fmla="*/ 350520 h 590550"/>
              <a:gd name="connsiteX5" fmla="*/ 22860 w 720090"/>
              <a:gd name="connsiteY5" fmla="*/ 525780 h 590550"/>
              <a:gd name="connsiteX6" fmla="*/ 11430 w 720090"/>
              <a:gd name="connsiteY6" fmla="*/ 567690 h 590550"/>
              <a:gd name="connsiteX7" fmla="*/ 0 w 720090"/>
              <a:gd name="connsiteY7" fmla="*/ 590550 h 590550"/>
              <a:gd name="connsiteX8" fmla="*/ 308610 w 720090"/>
              <a:gd name="connsiteY8" fmla="*/ 487680 h 590550"/>
              <a:gd name="connsiteX9" fmla="*/ 575310 w 720090"/>
              <a:gd name="connsiteY9" fmla="*/ 537210 h 590550"/>
              <a:gd name="connsiteX10" fmla="*/ 716280 w 720090"/>
              <a:gd name="connsiteY10" fmla="*/ 548640 h 590550"/>
              <a:gd name="connsiteX11" fmla="*/ 720090 w 720090"/>
              <a:gd name="connsiteY11" fmla="*/ 548640 h 590550"/>
              <a:gd name="connsiteX0" fmla="*/ 506730 w 720090"/>
              <a:gd name="connsiteY0" fmla="*/ 247650 h 697230"/>
              <a:gd name="connsiteX1" fmla="*/ 312420 w 720090"/>
              <a:gd name="connsiteY1" fmla="*/ 0 h 697230"/>
              <a:gd name="connsiteX2" fmla="*/ 19050 w 720090"/>
              <a:gd name="connsiteY2" fmla="*/ 232410 h 697230"/>
              <a:gd name="connsiteX3" fmla="*/ 45720 w 720090"/>
              <a:gd name="connsiteY3" fmla="*/ 346710 h 697230"/>
              <a:gd name="connsiteX4" fmla="*/ 53340 w 720090"/>
              <a:gd name="connsiteY4" fmla="*/ 457200 h 697230"/>
              <a:gd name="connsiteX5" fmla="*/ 22860 w 720090"/>
              <a:gd name="connsiteY5" fmla="*/ 632460 h 697230"/>
              <a:gd name="connsiteX6" fmla="*/ 11430 w 720090"/>
              <a:gd name="connsiteY6" fmla="*/ 674370 h 697230"/>
              <a:gd name="connsiteX7" fmla="*/ 0 w 720090"/>
              <a:gd name="connsiteY7" fmla="*/ 697230 h 697230"/>
              <a:gd name="connsiteX8" fmla="*/ 308610 w 720090"/>
              <a:gd name="connsiteY8" fmla="*/ 594360 h 697230"/>
              <a:gd name="connsiteX9" fmla="*/ 575310 w 720090"/>
              <a:gd name="connsiteY9" fmla="*/ 643890 h 697230"/>
              <a:gd name="connsiteX10" fmla="*/ 716280 w 720090"/>
              <a:gd name="connsiteY10" fmla="*/ 655320 h 697230"/>
              <a:gd name="connsiteX11" fmla="*/ 720090 w 720090"/>
              <a:gd name="connsiteY11" fmla="*/ 655320 h 697230"/>
              <a:gd name="connsiteX0" fmla="*/ 506730 w 716280"/>
              <a:gd name="connsiteY0" fmla="*/ 247650 h 697230"/>
              <a:gd name="connsiteX1" fmla="*/ 312420 w 716280"/>
              <a:gd name="connsiteY1" fmla="*/ 0 h 697230"/>
              <a:gd name="connsiteX2" fmla="*/ 19050 w 716280"/>
              <a:gd name="connsiteY2" fmla="*/ 232410 h 697230"/>
              <a:gd name="connsiteX3" fmla="*/ 45720 w 716280"/>
              <a:gd name="connsiteY3" fmla="*/ 346710 h 697230"/>
              <a:gd name="connsiteX4" fmla="*/ 53340 w 716280"/>
              <a:gd name="connsiteY4" fmla="*/ 457200 h 697230"/>
              <a:gd name="connsiteX5" fmla="*/ 22860 w 716280"/>
              <a:gd name="connsiteY5" fmla="*/ 632460 h 697230"/>
              <a:gd name="connsiteX6" fmla="*/ 11430 w 716280"/>
              <a:gd name="connsiteY6" fmla="*/ 674370 h 697230"/>
              <a:gd name="connsiteX7" fmla="*/ 0 w 716280"/>
              <a:gd name="connsiteY7" fmla="*/ 697230 h 697230"/>
              <a:gd name="connsiteX8" fmla="*/ 308610 w 716280"/>
              <a:gd name="connsiteY8" fmla="*/ 594360 h 697230"/>
              <a:gd name="connsiteX9" fmla="*/ 575310 w 716280"/>
              <a:gd name="connsiteY9" fmla="*/ 643890 h 697230"/>
              <a:gd name="connsiteX10" fmla="*/ 716280 w 716280"/>
              <a:gd name="connsiteY10" fmla="*/ 655320 h 697230"/>
              <a:gd name="connsiteX11" fmla="*/ 499110 w 716280"/>
              <a:gd name="connsiteY11" fmla="*/ 243840 h 697230"/>
              <a:gd name="connsiteX0" fmla="*/ 506730 w 716280"/>
              <a:gd name="connsiteY0" fmla="*/ 247650 h 697230"/>
              <a:gd name="connsiteX1" fmla="*/ 312420 w 716280"/>
              <a:gd name="connsiteY1" fmla="*/ 0 h 697230"/>
              <a:gd name="connsiteX2" fmla="*/ 19050 w 716280"/>
              <a:gd name="connsiteY2" fmla="*/ 232410 h 697230"/>
              <a:gd name="connsiteX3" fmla="*/ 45720 w 716280"/>
              <a:gd name="connsiteY3" fmla="*/ 346710 h 697230"/>
              <a:gd name="connsiteX4" fmla="*/ 53340 w 716280"/>
              <a:gd name="connsiteY4" fmla="*/ 457200 h 697230"/>
              <a:gd name="connsiteX5" fmla="*/ 22860 w 716280"/>
              <a:gd name="connsiteY5" fmla="*/ 632460 h 697230"/>
              <a:gd name="connsiteX6" fmla="*/ 11430 w 716280"/>
              <a:gd name="connsiteY6" fmla="*/ 674370 h 697230"/>
              <a:gd name="connsiteX7" fmla="*/ 0 w 716280"/>
              <a:gd name="connsiteY7" fmla="*/ 697230 h 697230"/>
              <a:gd name="connsiteX8" fmla="*/ 308610 w 716280"/>
              <a:gd name="connsiteY8" fmla="*/ 594360 h 697230"/>
              <a:gd name="connsiteX9" fmla="*/ 575310 w 716280"/>
              <a:gd name="connsiteY9" fmla="*/ 643890 h 697230"/>
              <a:gd name="connsiteX10" fmla="*/ 716280 w 716280"/>
              <a:gd name="connsiteY10" fmla="*/ 655320 h 697230"/>
              <a:gd name="connsiteX11" fmla="*/ 499110 w 716280"/>
              <a:gd name="connsiteY11" fmla="*/ 243840 h 697230"/>
              <a:gd name="connsiteX0" fmla="*/ 506730 w 744505"/>
              <a:gd name="connsiteY0" fmla="*/ 247650 h 697230"/>
              <a:gd name="connsiteX1" fmla="*/ 312420 w 744505"/>
              <a:gd name="connsiteY1" fmla="*/ 0 h 697230"/>
              <a:gd name="connsiteX2" fmla="*/ 19050 w 744505"/>
              <a:gd name="connsiteY2" fmla="*/ 232410 h 697230"/>
              <a:gd name="connsiteX3" fmla="*/ 45720 w 744505"/>
              <a:gd name="connsiteY3" fmla="*/ 346710 h 697230"/>
              <a:gd name="connsiteX4" fmla="*/ 53340 w 744505"/>
              <a:gd name="connsiteY4" fmla="*/ 457200 h 697230"/>
              <a:gd name="connsiteX5" fmla="*/ 22860 w 744505"/>
              <a:gd name="connsiteY5" fmla="*/ 632460 h 697230"/>
              <a:gd name="connsiteX6" fmla="*/ 11430 w 744505"/>
              <a:gd name="connsiteY6" fmla="*/ 674370 h 697230"/>
              <a:gd name="connsiteX7" fmla="*/ 0 w 744505"/>
              <a:gd name="connsiteY7" fmla="*/ 697230 h 697230"/>
              <a:gd name="connsiteX8" fmla="*/ 308610 w 744505"/>
              <a:gd name="connsiteY8" fmla="*/ 594360 h 697230"/>
              <a:gd name="connsiteX9" fmla="*/ 575310 w 744505"/>
              <a:gd name="connsiteY9" fmla="*/ 643890 h 697230"/>
              <a:gd name="connsiteX10" fmla="*/ 716280 w 744505"/>
              <a:gd name="connsiteY10" fmla="*/ 655320 h 697230"/>
              <a:gd name="connsiteX11" fmla="*/ 727710 w 744505"/>
              <a:gd name="connsiteY11" fmla="*/ 323850 h 697230"/>
              <a:gd name="connsiteX12" fmla="*/ 499110 w 744505"/>
              <a:gd name="connsiteY12" fmla="*/ 243840 h 697230"/>
              <a:gd name="connsiteX0" fmla="*/ 506730 w 744505"/>
              <a:gd name="connsiteY0" fmla="*/ 247650 h 697230"/>
              <a:gd name="connsiteX1" fmla="*/ 312420 w 744505"/>
              <a:gd name="connsiteY1" fmla="*/ 0 h 697230"/>
              <a:gd name="connsiteX2" fmla="*/ 19050 w 744505"/>
              <a:gd name="connsiteY2" fmla="*/ 232410 h 697230"/>
              <a:gd name="connsiteX3" fmla="*/ 45720 w 744505"/>
              <a:gd name="connsiteY3" fmla="*/ 346710 h 697230"/>
              <a:gd name="connsiteX4" fmla="*/ 53340 w 744505"/>
              <a:gd name="connsiteY4" fmla="*/ 457200 h 697230"/>
              <a:gd name="connsiteX5" fmla="*/ 22860 w 744505"/>
              <a:gd name="connsiteY5" fmla="*/ 632460 h 697230"/>
              <a:gd name="connsiteX6" fmla="*/ 11430 w 744505"/>
              <a:gd name="connsiteY6" fmla="*/ 674370 h 697230"/>
              <a:gd name="connsiteX7" fmla="*/ 0 w 744505"/>
              <a:gd name="connsiteY7" fmla="*/ 697230 h 697230"/>
              <a:gd name="connsiteX8" fmla="*/ 308610 w 744505"/>
              <a:gd name="connsiteY8" fmla="*/ 594360 h 697230"/>
              <a:gd name="connsiteX9" fmla="*/ 575310 w 744505"/>
              <a:gd name="connsiteY9" fmla="*/ 643890 h 697230"/>
              <a:gd name="connsiteX10" fmla="*/ 716280 w 744505"/>
              <a:gd name="connsiteY10" fmla="*/ 655320 h 697230"/>
              <a:gd name="connsiteX11" fmla="*/ 727710 w 744505"/>
              <a:gd name="connsiteY11" fmla="*/ 323850 h 697230"/>
              <a:gd name="connsiteX12" fmla="*/ 499110 w 744505"/>
              <a:gd name="connsiteY12" fmla="*/ 243840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4505" h="697230">
                <a:moveTo>
                  <a:pt x="506730" y="247650"/>
                </a:moveTo>
                <a:lnTo>
                  <a:pt x="312420" y="0"/>
                </a:lnTo>
                <a:lnTo>
                  <a:pt x="19050" y="232410"/>
                </a:lnTo>
                <a:lnTo>
                  <a:pt x="45720" y="346710"/>
                </a:lnTo>
                <a:lnTo>
                  <a:pt x="53340" y="457200"/>
                </a:lnTo>
                <a:lnTo>
                  <a:pt x="22860" y="632460"/>
                </a:lnTo>
                <a:cubicBezTo>
                  <a:pt x="19050" y="646430"/>
                  <a:pt x="16009" y="660633"/>
                  <a:pt x="11430" y="674370"/>
                </a:cubicBezTo>
                <a:lnTo>
                  <a:pt x="0" y="697230"/>
                </a:lnTo>
                <a:lnTo>
                  <a:pt x="308610" y="594360"/>
                </a:lnTo>
                <a:lnTo>
                  <a:pt x="575310" y="643890"/>
                </a:lnTo>
                <a:lnTo>
                  <a:pt x="716280" y="655320"/>
                </a:lnTo>
                <a:cubicBezTo>
                  <a:pt x="732790" y="631190"/>
                  <a:pt x="763905" y="392430"/>
                  <a:pt x="727710" y="323850"/>
                </a:cubicBezTo>
                <a:cubicBezTo>
                  <a:pt x="596265" y="156210"/>
                  <a:pt x="528320" y="286385"/>
                  <a:pt x="499110" y="243840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2128434">
            <a:off x="3130249" y="2319533"/>
            <a:ext cx="922224" cy="17267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 txBox="1">
            <a:spLocks/>
          </p:cNvSpPr>
          <p:nvPr/>
        </p:nvSpPr>
        <p:spPr bwMode="auto">
          <a:xfrm>
            <a:off x="8491538" y="6538913"/>
            <a:ext cx="4905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  <a:latin typeface="Franklin Gothic Book" pitchFamily="34" charset="0"/>
              </a:rPr>
              <a:t>1</a:t>
            </a: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965200" y="1968500"/>
            <a:ext cx="70739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1028700" lvl="1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00" y="609600"/>
            <a:ext cx="8305800" cy="533400"/>
          </a:xfrm>
        </p:spPr>
        <p:txBody>
          <a:bodyPr/>
          <a:lstStyle/>
          <a:p>
            <a:pPr algn="r"/>
            <a:r>
              <a:rPr lang="en-US" dirty="0"/>
              <a:t>Little Seneca Reservoir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09700"/>
            <a:ext cx="8382000" cy="5257800"/>
          </a:xfrm>
        </p:spPr>
        <p:txBody>
          <a:bodyPr/>
          <a:lstStyle/>
          <a:p>
            <a:r>
              <a:rPr lang="en-US" altLang="en-US" dirty="0" smtClean="0"/>
              <a:t>Part of a reservoir system that adds water to the Potomac during droughts – not a direct drinking source</a:t>
            </a:r>
          </a:p>
          <a:p>
            <a:endParaRPr lang="en-US" altLang="en-US" sz="800" dirty="0"/>
          </a:p>
          <a:p>
            <a:pPr marL="285750" indent="-285750">
              <a:defRPr/>
            </a:pPr>
            <a:r>
              <a:rPr lang="en-US" altLang="en-US" dirty="0" smtClean="0"/>
              <a:t> Reservoir built with safeguards against sedimentation</a:t>
            </a:r>
          </a:p>
          <a:p>
            <a:pPr marL="285750" indent="-285750">
              <a:defRPr/>
            </a:pPr>
            <a:endParaRPr lang="en-US" altLang="en-US" sz="800" dirty="0"/>
          </a:p>
          <a:p>
            <a:pPr marL="285750" indent="-285750">
              <a:defRPr/>
            </a:pPr>
            <a:r>
              <a:rPr lang="en-US" altLang="en-US" dirty="0" smtClean="0"/>
              <a:t>Important to protect water quality, but protecting the Creek will protect the quality of the lake</a:t>
            </a:r>
            <a:endParaRPr lang="en-US" altLang="en-US" dirty="0"/>
          </a:p>
          <a:p>
            <a:pPr marL="285750" indent="-285750">
              <a:defRPr/>
            </a:pPr>
            <a:endParaRPr lang="en-US" altLang="en-US" sz="800" dirty="0"/>
          </a:p>
          <a:p>
            <a:pPr marL="285750" indent="-285750">
              <a:defRPr/>
            </a:pPr>
            <a:r>
              <a:rPr lang="en-US" altLang="en-US" dirty="0"/>
              <a:t>Potential Impacts of Climate Change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More extreme storms and droughts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Impact on groundwater and total stream input to lake similar under different land use proposals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 txBox="1">
            <a:spLocks/>
          </p:cNvSpPr>
          <p:nvPr/>
        </p:nvSpPr>
        <p:spPr bwMode="auto">
          <a:xfrm>
            <a:off x="8491538" y="6538913"/>
            <a:ext cx="4905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  <a:latin typeface="Franklin Gothic Book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14" y="677523"/>
            <a:ext cx="82400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  <a:cs typeface="+mn-cs"/>
              </a:rPr>
              <a:t>Status of Ten Mile Creek: </a:t>
            </a:r>
            <a:endParaRPr lang="en-US" sz="3200" dirty="0" smtClean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  <a:cs typeface="+mn-cs"/>
              </a:rPr>
              <a:t>Status </a:t>
            </a:r>
            <a:r>
              <a:rPr lang="en-US" sz="3200" dirty="0">
                <a:latin typeface="+mj-lt"/>
                <a:cs typeface="+mn-cs"/>
              </a:rPr>
              <a:t>and Potential Risks 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804041" y="2032000"/>
            <a:ext cx="745708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One </a:t>
            </a:r>
            <a:r>
              <a:rPr lang="en-US" sz="2200" dirty="0"/>
              <a:t>of the best quality streams in the County (Good to Excellent)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One </a:t>
            </a:r>
            <a:r>
              <a:rPr lang="en-US" sz="2200" dirty="0"/>
              <a:t>of three remaining principal reference streams in Western </a:t>
            </a:r>
            <a:r>
              <a:rPr lang="en-US" sz="2200" dirty="0" smtClean="0"/>
              <a:t>Montgomery County</a:t>
            </a:r>
            <a:endParaRPr lang="en-US" sz="2200" dirty="0"/>
          </a:p>
          <a:p>
            <a:pPr marL="914400" lvl="2" indent="0">
              <a:defRPr/>
            </a:pPr>
            <a:r>
              <a:rPr lang="en-US" sz="2200" dirty="0" smtClean="0"/>
              <a:t>- The </a:t>
            </a:r>
            <a:r>
              <a:rPr lang="en-US" sz="2200" dirty="0"/>
              <a:t>reference station is just downstream of LSTM 110 and 111, which are proposed in the 1994 Plan for significant amounts of development.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An </a:t>
            </a:r>
            <a:r>
              <a:rPr lang="en-US" sz="2200" dirty="0"/>
              <a:t>unusually sensitive watershed with thin rocky soils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Has </a:t>
            </a:r>
            <a:r>
              <a:rPr lang="en-US" sz="2200" dirty="0"/>
              <a:t>declined in biological health since 1995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Small </a:t>
            </a:r>
            <a:r>
              <a:rPr lang="en-US" sz="2200" dirty="0"/>
              <a:t>watershed changes can have significant biological effects in TMC</a:t>
            </a:r>
          </a:p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13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Use a science-based approach</a:t>
            </a:r>
          </a:p>
          <a:p>
            <a:r>
              <a:rPr lang="en-US" sz="2200" dirty="0" smtClean="0"/>
              <a:t>Vetting of  approach</a:t>
            </a:r>
          </a:p>
          <a:p>
            <a:pPr lvl="1"/>
            <a:r>
              <a:rPr lang="en-US" sz="2200" dirty="0" smtClean="0"/>
              <a:t>Technical Overview</a:t>
            </a:r>
          </a:p>
          <a:p>
            <a:pPr lvl="2"/>
            <a:r>
              <a:rPr lang="en-US" sz="2200" dirty="0" smtClean="0"/>
              <a:t>EPA</a:t>
            </a:r>
          </a:p>
          <a:p>
            <a:pPr lvl="2"/>
            <a:r>
              <a:rPr lang="en-US" sz="2200" dirty="0" smtClean="0"/>
              <a:t>USGS</a:t>
            </a:r>
          </a:p>
          <a:p>
            <a:pPr lvl="1"/>
            <a:r>
              <a:rPr lang="en-US" sz="2200" dirty="0" smtClean="0"/>
              <a:t>Continuing Advice from:</a:t>
            </a:r>
          </a:p>
          <a:p>
            <a:pPr lvl="2"/>
            <a:r>
              <a:rPr lang="en-US" sz="2200" dirty="0" smtClean="0"/>
              <a:t>Maryland Department of the Environment</a:t>
            </a:r>
          </a:p>
          <a:p>
            <a:pPr lvl="2"/>
            <a:r>
              <a:rPr lang="en-US" sz="2200" dirty="0" smtClean="0"/>
              <a:t>Maryland Department of Natural Resources</a:t>
            </a:r>
          </a:p>
          <a:p>
            <a:pPr lvl="2"/>
            <a:r>
              <a:rPr lang="en-US" sz="2200" dirty="0" smtClean="0"/>
              <a:t>Montgomery County Department of Environmental Protection</a:t>
            </a:r>
          </a:p>
          <a:p>
            <a:pPr lvl="2"/>
            <a:r>
              <a:rPr lang="en-US" sz="2200" dirty="0" smtClean="0"/>
              <a:t>Montgomery County Department of Permitting Services</a:t>
            </a:r>
          </a:p>
          <a:p>
            <a:r>
              <a:rPr lang="en-US" sz="2200" dirty="0" smtClean="0"/>
              <a:t>Best Data available at the watershed level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84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59340"/>
            <a:ext cx="878998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/>
              <a:t>7/22- Planning Board Tour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/>
              <a:t>7/22 Community Meeting to review Staff Draft Recommendations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/>
              <a:t>7/25 – Planning Board review of Staff Draft Plan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/>
              <a:t>9/10 – </a:t>
            </a:r>
            <a:r>
              <a:rPr lang="en-US" sz="2200" dirty="0"/>
              <a:t>Public Hearing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9/26 – </a:t>
            </a:r>
            <a:r>
              <a:rPr lang="en-US" sz="2200" dirty="0"/>
              <a:t>Planning Board </a:t>
            </a:r>
            <a:r>
              <a:rPr lang="en-US" sz="2200" dirty="0" err="1" smtClean="0"/>
              <a:t>Worksession</a:t>
            </a:r>
            <a:r>
              <a:rPr lang="en-US" sz="2200" dirty="0" smtClean="0"/>
              <a:t> #1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10/10 – Planning Board </a:t>
            </a:r>
            <a:r>
              <a:rPr lang="en-US" sz="2200" dirty="0" err="1" smtClean="0"/>
              <a:t>Worksession</a:t>
            </a:r>
            <a:r>
              <a:rPr lang="en-US" sz="2200" dirty="0" smtClean="0"/>
              <a:t> #2</a:t>
            </a:r>
            <a:endParaRPr lang="en-US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10/24 </a:t>
            </a:r>
            <a:r>
              <a:rPr lang="en-US" sz="2200" dirty="0"/>
              <a:t>Transmit </a:t>
            </a:r>
            <a:r>
              <a:rPr lang="en-US" sz="2200" dirty="0" smtClean="0"/>
              <a:t>Planning Board draft to </a:t>
            </a:r>
            <a:r>
              <a:rPr lang="en-US" sz="2200" dirty="0"/>
              <a:t>County Executive and County </a:t>
            </a:r>
            <a:r>
              <a:rPr lang="en-US" sz="2200" dirty="0" smtClean="0"/>
              <a:t>Counci</a:t>
            </a:r>
            <a:r>
              <a:rPr lang="en-US" dirty="0" smtClean="0"/>
              <a:t>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December –Council Public Hearing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December-February – County Council </a:t>
            </a:r>
            <a:r>
              <a:rPr lang="en-US" sz="2200" dirty="0" err="1" smtClean="0"/>
              <a:t>Worksessions</a:t>
            </a:r>
            <a:r>
              <a:rPr lang="en-US" sz="2200" dirty="0" smtClean="0"/>
              <a:t>, Council approval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February-April – Commission Adoption, Sectional Map amendment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877" y="797868"/>
            <a:ext cx="8025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Guidance from the State of Maryland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091" y="1657698"/>
            <a:ext cx="78126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Considered MDE, DNR, EPA and USGS </a:t>
            </a:r>
            <a:r>
              <a:rPr lang="en-US" sz="2200" dirty="0"/>
              <a:t>Guidance on the </a:t>
            </a:r>
            <a:r>
              <a:rPr lang="en-US" sz="2200" dirty="0" smtClean="0"/>
              <a:t>Benefits </a:t>
            </a:r>
            <a:r>
              <a:rPr lang="en-US" sz="2200" dirty="0"/>
              <a:t>and Limitations of </a:t>
            </a:r>
            <a:r>
              <a:rPr lang="en-US" sz="2200" dirty="0" smtClean="0"/>
              <a:t>ESD</a:t>
            </a:r>
            <a:endParaRPr lang="en-US" sz="2200" dirty="0"/>
          </a:p>
          <a:p>
            <a:pPr lvl="1">
              <a:defRPr/>
            </a:pPr>
            <a:endParaRPr lang="en-US" altLang="en-US" sz="2200" dirty="0"/>
          </a:p>
          <a:p>
            <a:r>
              <a:rPr lang="en-US" sz="2200" dirty="0" smtClean="0"/>
              <a:t>Considered State Bay Critical Areas Protection Requirements</a:t>
            </a:r>
            <a:endParaRPr lang="en-US" sz="2200" dirty="0"/>
          </a:p>
          <a:p>
            <a:pPr marL="804863" lvl="1" indent="-287338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combines limiting the footprint of development and impervious cover, with the use of ESD</a:t>
            </a:r>
            <a:endParaRPr lang="en-US" altLang="en-US" sz="2200" dirty="0"/>
          </a:p>
          <a:p>
            <a:pPr marL="804863" lvl="1" indent="-287338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SWM and ESD BMPs are not granted credits towards the imperviousness limits</a:t>
            </a:r>
            <a:endParaRPr lang="en-US" altLang="en-US" sz="2200" dirty="0"/>
          </a:p>
          <a:p>
            <a:pPr lvl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7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19157" y="421333"/>
            <a:ext cx="8134824" cy="6273225"/>
            <a:chOff x="-246661" y="0"/>
            <a:chExt cx="9543061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371600" y="2618912"/>
              <a:ext cx="7772400" cy="3142696"/>
            </a:xfrm>
            <a:prstGeom prst="rect">
              <a:avLst/>
            </a:prstGeom>
            <a:gradFill rotWithShape="0">
              <a:gsLst>
                <a:gs pos="0">
                  <a:srgbClr val="99FF99"/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0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371600" y="676923"/>
              <a:ext cx="7772400" cy="2279342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99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379095" y="663314"/>
              <a:ext cx="0" cy="510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1371600" y="5788241"/>
              <a:ext cx="7772400" cy="29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486400" y="2971800"/>
              <a:ext cx="3657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0" i="1"/>
                <a:t> </a:t>
              </a:r>
              <a:endParaRPr lang="en-US" sz="1200" b="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133600" y="6400800"/>
              <a:ext cx="6324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b="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0" y="3093867"/>
              <a:ext cx="1686392" cy="773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Biological </a:t>
              </a:r>
            </a:p>
            <a:p>
              <a:r>
                <a:rPr lang="en-US" sz="2000" b="1" dirty="0"/>
                <a:t>Condition</a:t>
              </a:r>
              <a:endParaRPr lang="en-US" sz="2400" b="1" dirty="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-246661" y="0"/>
              <a:ext cx="9543061" cy="57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i="1" dirty="0"/>
                <a:t> </a:t>
              </a:r>
              <a:r>
                <a:rPr lang="en-US" sz="2400" i="1" dirty="0" smtClean="0"/>
                <a:t>                  </a:t>
              </a:r>
              <a:r>
                <a:rPr lang="en-US" sz="2800" dirty="0" smtClean="0"/>
                <a:t>Biological Condition Gradient Results for TMC</a:t>
              </a:r>
              <a:endParaRPr lang="en-US" sz="2800" i="1" dirty="0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6172200" y="2667000"/>
              <a:ext cx="2438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 </a:t>
              </a:r>
            </a:p>
            <a:p>
              <a:endParaRPr lang="en-US" sz="200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-246661" y="5817888"/>
              <a:ext cx="8915399" cy="50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folHlink"/>
                  </a:solidFill>
                </a:rPr>
                <a:t>                		</a:t>
              </a:r>
              <a:r>
                <a:rPr lang="en-US" sz="2000" b="1" dirty="0" smtClean="0"/>
                <a:t>Increasing Level of S</a:t>
              </a:r>
              <a:r>
                <a:rPr lang="en-US" sz="2400" b="1" dirty="0" smtClean="0"/>
                <a:t>tress </a:t>
              </a:r>
              <a:endParaRPr lang="en-US" sz="2400" b="1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447800" y="1219200"/>
              <a:ext cx="7086600" cy="4419600"/>
            </a:xfrm>
            <a:custGeom>
              <a:avLst/>
              <a:gdLst>
                <a:gd name="T0" fmla="*/ 0 w 4032"/>
                <a:gd name="T1" fmla="*/ 0 h 2400"/>
                <a:gd name="T2" fmla="*/ 2362200 w 4032"/>
                <a:gd name="T3" fmla="*/ 795528 h 2400"/>
                <a:gd name="T4" fmla="*/ 4724401 w 4032"/>
                <a:gd name="T5" fmla="*/ 3535679 h 2400"/>
                <a:gd name="T6" fmla="*/ 7086600 w 4032"/>
                <a:gd name="T7" fmla="*/ 4419600 h 2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32"/>
                <a:gd name="T13" fmla="*/ 0 h 2400"/>
                <a:gd name="T14" fmla="*/ 4032 w 4032"/>
                <a:gd name="T15" fmla="*/ 2400 h 2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32" h="2400">
                  <a:moveTo>
                    <a:pt x="0" y="0"/>
                  </a:moveTo>
                  <a:cubicBezTo>
                    <a:pt x="448" y="56"/>
                    <a:pt x="896" y="112"/>
                    <a:pt x="1344" y="432"/>
                  </a:cubicBezTo>
                  <a:cubicBezTo>
                    <a:pt x="1792" y="752"/>
                    <a:pt x="2240" y="1592"/>
                    <a:pt x="2688" y="1920"/>
                  </a:cubicBezTo>
                  <a:cubicBezTo>
                    <a:pt x="3136" y="2248"/>
                    <a:pt x="3808" y="2320"/>
                    <a:pt x="4032" y="2400"/>
                  </a:cubicBezTo>
                </a:path>
              </a:pathLst>
            </a:custGeom>
            <a:noFill/>
            <a:ln w="2794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345281" y="1833666"/>
              <a:ext cx="4800600" cy="1043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 smtClean="0">
                  <a:latin typeface="Arial" charset="0"/>
                </a:rPr>
                <a:t>Evident (e.g. measurable) changes </a:t>
              </a:r>
              <a:r>
                <a:rPr lang="en-US" sz="1600" i="1" dirty="0">
                  <a:latin typeface="Arial" charset="0"/>
                </a:rPr>
                <a:t>in </a:t>
              </a:r>
              <a:r>
                <a:rPr lang="en-US" sz="1600" i="1" dirty="0" smtClean="0">
                  <a:latin typeface="Arial" charset="0"/>
                </a:rPr>
                <a:t>structure, minimal </a:t>
              </a:r>
              <a:r>
                <a:rPr lang="en-US" sz="1600" i="1" dirty="0">
                  <a:latin typeface="Arial" charset="0"/>
                </a:rPr>
                <a:t>changes in function</a:t>
              </a:r>
              <a:endParaRPr lang="en-US" sz="1400" i="1" dirty="0">
                <a:solidFill>
                  <a:srgbClr val="006600"/>
                </a:solidFill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1600" dirty="0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902102" y="2815702"/>
              <a:ext cx="3968319" cy="639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1" dirty="0">
                  <a:latin typeface="Arial" charset="0"/>
                </a:rPr>
                <a:t>Moderate changes in structure &amp; </a:t>
              </a:r>
              <a:r>
                <a:rPr lang="en-US" sz="1600" i="1" dirty="0" smtClean="0">
                  <a:latin typeface="Arial" charset="0"/>
                </a:rPr>
                <a:t>evident </a:t>
              </a:r>
              <a:r>
                <a:rPr lang="en-US" sz="1600" i="1" dirty="0">
                  <a:latin typeface="Arial" charset="0"/>
                </a:rPr>
                <a:t>changes in function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334610" y="4329379"/>
              <a:ext cx="4489142" cy="639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1" dirty="0">
                  <a:latin typeface="Arial" charset="0"/>
                </a:rPr>
                <a:t>Major changes in structure &amp; moderate changes in function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2461562" y="5215069"/>
              <a:ext cx="4351858" cy="773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latin typeface="Arial" charset="0"/>
                </a:rPr>
                <a:t>Severe changes in structure &amp; function</a:t>
              </a:r>
              <a:endParaRPr lang="en-US" sz="1400" i="1" dirty="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681264" y="986270"/>
              <a:ext cx="3619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2858609" y="1316806"/>
              <a:ext cx="4629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042300" y="2077374"/>
              <a:ext cx="3619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706644" y="2923713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5621045" y="407559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7080681" y="4998868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4022725" y="1438275"/>
              <a:ext cx="1841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6507332" y="6117509"/>
              <a:ext cx="2027068" cy="5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1733755" y="718596"/>
              <a:ext cx="7202698" cy="3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1" dirty="0" smtClean="0">
                  <a:latin typeface="Arial" charset="0"/>
                </a:rPr>
                <a:t>Natural structural, functional, and taxonomic integrity is preserved</a:t>
              </a:r>
              <a:endParaRPr lang="en-US" sz="1600" i="1" dirty="0">
                <a:latin typeface="Arial" charset="0"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1524000" y="838201"/>
              <a:ext cx="7772400" cy="2279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0" dirty="0"/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526511" y="1275851"/>
              <a:ext cx="5686341" cy="773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 smtClean="0">
                  <a:latin typeface="Arial" charset="0"/>
                </a:rPr>
                <a:t>Minimal changes </a:t>
              </a:r>
              <a:r>
                <a:rPr lang="en-US" sz="1600" i="1" dirty="0">
                  <a:latin typeface="Arial" charset="0"/>
                </a:rPr>
                <a:t>in </a:t>
              </a:r>
              <a:r>
                <a:rPr lang="en-US" sz="1600" i="1" dirty="0" smtClean="0">
                  <a:latin typeface="Arial" charset="0"/>
                </a:rPr>
                <a:t>structure </a:t>
              </a:r>
              <a:r>
                <a:rPr lang="en-US" sz="1600" i="1" dirty="0">
                  <a:latin typeface="Arial" charset="0"/>
                </a:rPr>
                <a:t>and </a:t>
              </a:r>
              <a:r>
                <a:rPr lang="en-US" sz="1600" i="1" dirty="0" smtClean="0">
                  <a:latin typeface="Arial" charset="0"/>
                </a:rPr>
                <a:t>function</a:t>
              </a:r>
              <a:endParaRPr lang="en-US" sz="1400" i="1" dirty="0">
                <a:solidFill>
                  <a:srgbClr val="006600"/>
                </a:solidFill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1600" dirty="0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84738" y="1642369"/>
              <a:ext cx="417250" cy="28408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429956" y="2735802"/>
              <a:ext cx="363985" cy="23969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705164" y="3071673"/>
              <a:ext cx="372863" cy="23969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1367216" y="1894862"/>
              <a:ext cx="2480024" cy="76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1" dirty="0" smtClean="0">
                  <a:latin typeface="Arial" charset="0"/>
                </a:rPr>
                <a:t>King Spring (invert) </a:t>
              </a:r>
              <a:endParaRPr lang="en-US" sz="1400" b="1" i="1" dirty="0">
                <a:solidFill>
                  <a:srgbClr val="006600"/>
                </a:solidFill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2000" dirty="0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2190616" y="3205263"/>
              <a:ext cx="2787589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1" dirty="0" smtClean="0">
                  <a:latin typeface="Arial" charset="0"/>
                </a:rPr>
                <a:t>Below Old Baltimore Rd (invert/fish)</a:t>
              </a:r>
              <a:endParaRPr lang="en-US" sz="1400" b="1" i="1" dirty="0">
                <a:solidFill>
                  <a:srgbClr val="006600"/>
                </a:solidFill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2000" dirty="0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1743675" y="2736223"/>
              <a:ext cx="2876365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1" dirty="0" smtClean="0">
                  <a:latin typeface="Arial" charset="0"/>
                </a:rPr>
                <a:t>Above Old Baltimore Rd (invert/fish)</a:t>
              </a:r>
              <a:endParaRPr lang="en-US" sz="1400" b="1" i="1" dirty="0">
                <a:solidFill>
                  <a:srgbClr val="006600"/>
                </a:solidFill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2000" dirty="0">
                <a:solidFill>
                  <a:srgbClr val="008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5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 txBox="1">
            <a:spLocks/>
          </p:cNvSpPr>
          <p:nvPr/>
        </p:nvSpPr>
        <p:spPr bwMode="auto">
          <a:xfrm>
            <a:off x="8491538" y="6538913"/>
            <a:ext cx="4905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  <a:latin typeface="Franklin Gothic Book" pitchFamily="34" charset="0"/>
              </a:rPr>
              <a:t>1</a:t>
            </a: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698500" y="1487488"/>
            <a:ext cx="7620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		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1006" y="351002"/>
            <a:ext cx="8305800" cy="533400"/>
          </a:xfrm>
        </p:spPr>
        <p:txBody>
          <a:bodyPr/>
          <a:lstStyle/>
          <a:p>
            <a:r>
              <a:rPr lang="en-US" dirty="0" smtClean="0"/>
              <a:t>Science-Based Approach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6337" y="939855"/>
            <a:ext cx="8382000" cy="5257800"/>
          </a:xfrm>
        </p:spPr>
        <p:txBody>
          <a:bodyPr/>
          <a:lstStyle/>
          <a:p>
            <a:r>
              <a:rPr lang="en-US" altLang="en-US" dirty="0" smtClean="0"/>
              <a:t>No single model or tool can measure stream health or degradation</a:t>
            </a:r>
          </a:p>
          <a:p>
            <a:endParaRPr lang="en-US" altLang="en-US" sz="800" dirty="0" smtClean="0"/>
          </a:p>
          <a:p>
            <a:r>
              <a:rPr lang="en-US" altLang="en-US" dirty="0" smtClean="0"/>
              <a:t>Combination of approaches used to formulate recommendations</a:t>
            </a:r>
          </a:p>
          <a:p>
            <a:pPr lvl="1"/>
            <a:r>
              <a:rPr lang="en-US" altLang="en-US" dirty="0" smtClean="0"/>
              <a:t>Documentation of existing watershed conditions</a:t>
            </a:r>
          </a:p>
          <a:p>
            <a:pPr lvl="1"/>
            <a:r>
              <a:rPr lang="en-US" altLang="en-US" dirty="0" smtClean="0"/>
              <a:t>Review of extensive biological monitoring data</a:t>
            </a:r>
          </a:p>
          <a:p>
            <a:pPr lvl="1"/>
            <a:r>
              <a:rPr lang="en-US" altLang="en-US" dirty="0" smtClean="0"/>
              <a:t>Field observations</a:t>
            </a:r>
          </a:p>
          <a:p>
            <a:pPr lvl="1"/>
            <a:r>
              <a:rPr lang="en-US" dirty="0" smtClean="0"/>
              <a:t>Scientific literature review</a:t>
            </a:r>
          </a:p>
          <a:p>
            <a:pPr lvl="1"/>
            <a:r>
              <a:rPr lang="en-US" altLang="en-US" dirty="0" smtClean="0"/>
              <a:t>Findings from nearby watersheds</a:t>
            </a:r>
          </a:p>
          <a:p>
            <a:pPr lvl="1"/>
            <a:r>
              <a:rPr lang="en-US" altLang="en-US" dirty="0" smtClean="0"/>
              <a:t>Hydrologic modeling</a:t>
            </a:r>
          </a:p>
          <a:p>
            <a:pPr lvl="1"/>
            <a:r>
              <a:rPr lang="en-US" altLang="en-US" dirty="0" smtClean="0"/>
              <a:t>Natural resources spatial analysis</a:t>
            </a:r>
          </a:p>
          <a:p>
            <a:pPr lvl="1"/>
            <a:r>
              <a:rPr lang="en-US" altLang="en-US" dirty="0" smtClean="0"/>
              <a:t>Pollutant load analysis</a:t>
            </a:r>
          </a:p>
          <a:p>
            <a:pPr lvl="1"/>
            <a:r>
              <a:rPr lang="en-US" altLang="en-US" dirty="0" smtClean="0"/>
              <a:t>Biological Condition Gradient Results for Ten Mile Creek </a:t>
            </a:r>
          </a:p>
          <a:p>
            <a:pPr lvl="1"/>
            <a:endParaRPr lang="en-US" altLang="en-US" sz="800" dirty="0" smtClean="0"/>
          </a:p>
          <a:p>
            <a:r>
              <a:rPr lang="en-US" dirty="0" smtClean="0"/>
              <a:t>Planning level study</a:t>
            </a:r>
          </a:p>
          <a:p>
            <a:pPr lvl="1"/>
            <a:r>
              <a:rPr lang="en-US" dirty="0" smtClean="0"/>
              <a:t>Consistent level of detail and assumptions across the study area used to evaluate both existing conditions and different master planning scenarios</a:t>
            </a:r>
          </a:p>
          <a:p>
            <a:pPr lvl="1"/>
            <a:r>
              <a:rPr lang="en-US" dirty="0" smtClean="0"/>
              <a:t>All scenarios studied relative to </a:t>
            </a:r>
            <a:r>
              <a:rPr lang="en-US" b="1" i="1" dirty="0" smtClean="0"/>
              <a:t>existing</a:t>
            </a:r>
            <a:r>
              <a:rPr lang="en-US" dirty="0" smtClean="0"/>
              <a:t>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/>
          </p:cNvSpPr>
          <p:nvPr/>
        </p:nvSpPr>
        <p:spPr bwMode="auto">
          <a:xfrm>
            <a:off x="8491538" y="6538913"/>
            <a:ext cx="4905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  <a:latin typeface="Franklin Gothic Book" pitchFamily="34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838" y="357586"/>
            <a:ext cx="7061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  <a:cs typeface="+mn-cs"/>
              </a:rPr>
              <a:t>Hydrologic  Modeling Analysis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477838" y="1026210"/>
            <a:ext cx="7729603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200" dirty="0" smtClean="0"/>
              <a:t>Many models available 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800" dirty="0" smtClean="0"/>
          </a:p>
          <a:p>
            <a:pPr eaLnBrk="1" hangingPunct="1">
              <a:buFont typeface="Arial" charset="0"/>
              <a:buChar char="•"/>
            </a:pPr>
            <a:r>
              <a:rPr lang="en-US" altLang="en-US" sz="2200" dirty="0" smtClean="0"/>
              <a:t>Used XP-SWMM (originally developed by U.S. EPA)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Provides one tool to predict overall impacts of land use decisions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May be used to test a variety of land use alternatives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Relies on generalized stormwater management assumptions to represent range of site conditions and stormwater management effectiveness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Strength of the modeling approach is the emphasis on the predictive capability of comparable results under various development scenarios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Incorporates a level of conservatism to account for generalizations, variations and unknowns</a:t>
            </a:r>
          </a:p>
        </p:txBody>
      </p:sp>
    </p:spTree>
    <p:extLst>
      <p:ext uri="{BB962C8B-B14F-4D97-AF65-F5344CB8AC3E}">
        <p14:creationId xmlns:p14="http://schemas.microsoft.com/office/powerpoint/2010/main" val="33797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304" y="1176338"/>
            <a:ext cx="5325247" cy="394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Slide Number Placeholder 5"/>
          <p:cNvSpPr txBox="1">
            <a:spLocks/>
          </p:cNvSpPr>
          <p:nvPr/>
        </p:nvSpPr>
        <p:spPr bwMode="auto">
          <a:xfrm>
            <a:off x="8491538" y="6538913"/>
            <a:ext cx="4905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  <a:latin typeface="Franklin Gothic Book" pitchFamily="34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838" y="316642"/>
            <a:ext cx="7061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3200" dirty="0" smtClean="0"/>
              <a:t>ESD – Environmental Site Design</a:t>
            </a:r>
            <a:endParaRPr lang="en-US" altLang="en-US" sz="3200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77838" y="1176338"/>
            <a:ext cx="2838568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Model represented standard </a:t>
            </a:r>
            <a:r>
              <a:rPr lang="en-US" altLang="en-US" sz="2200" dirty="0" err="1" smtClean="0"/>
              <a:t>microbioretention</a:t>
            </a:r>
            <a:r>
              <a:rPr lang="en-US" altLang="en-US" sz="2200" dirty="0" smtClean="0"/>
              <a:t> design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ESD model parameters developed in consultation with Planning,  DEP and DPS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Clarification to H&amp;H report on how ESD modeled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272157" y="4817152"/>
            <a:ext cx="4035619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50" dirty="0" smtClean="0"/>
              <a:t>Montgomery County’s Micro-</a:t>
            </a:r>
            <a:r>
              <a:rPr lang="en-US" sz="1050" dirty="0" err="1" smtClean="0"/>
              <a:t>Bioretention</a:t>
            </a:r>
            <a:r>
              <a:rPr lang="en-US" sz="1050" dirty="0" smtClean="0"/>
              <a:t> Design Standard</a:t>
            </a:r>
            <a:endParaRPr lang="en-US" sz="105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980971" y="5223478"/>
            <a:ext cx="4326530" cy="11714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/>
            <a:r>
              <a:rPr lang="en-US" sz="1800" dirty="0" smtClean="0"/>
              <a:t>Ponding above media - 9”</a:t>
            </a:r>
          </a:p>
          <a:p>
            <a:pPr marL="285750" lvl="2" indent="-285750"/>
            <a:r>
              <a:rPr lang="en-US" sz="1800" dirty="0" smtClean="0"/>
              <a:t>Infiltration to planting media</a:t>
            </a:r>
          </a:p>
          <a:p>
            <a:pPr marL="285750" lvl="2" indent="-285750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0724" y="5223478"/>
            <a:ext cx="2864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itchFamily="34" charset="0"/>
              <a:buChar char="•"/>
            </a:pPr>
            <a:r>
              <a:rPr lang="en-US" dirty="0" smtClean="0"/>
              <a:t>Overflow to outlet</a:t>
            </a:r>
          </a:p>
          <a:p>
            <a:pPr marL="285750" lvl="2" indent="-285750">
              <a:buFont typeface="Arial" pitchFamily="34" charset="0"/>
              <a:buChar char="•"/>
            </a:pPr>
            <a:r>
              <a:rPr lang="en-US" dirty="0" err="1" smtClean="0"/>
              <a:t>Underdrains</a:t>
            </a:r>
            <a:r>
              <a:rPr lang="en-US" dirty="0" smtClean="0"/>
              <a:t> with </a:t>
            </a:r>
            <a:r>
              <a:rPr lang="en-US" dirty="0"/>
              <a:t>overflow to surface </a:t>
            </a:r>
            <a:r>
              <a:rPr lang="en-US" dirty="0" smtClean="0"/>
              <a:t>waters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38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962" r="50820"/>
          <a:stretch>
            <a:fillRect/>
          </a:stretch>
        </p:blipFill>
        <p:spPr bwMode="auto">
          <a:xfrm>
            <a:off x="4667700" y="1585913"/>
            <a:ext cx="3930389" cy="3892732"/>
          </a:xfrm>
          <a:prstGeom prst="rect">
            <a:avLst/>
          </a:prstGeom>
          <a:noFill/>
        </p:spPr>
      </p:pic>
      <p:sp>
        <p:nvSpPr>
          <p:cNvPr id="14338" name="Slide Number Placeholder 5"/>
          <p:cNvSpPr txBox="1">
            <a:spLocks/>
          </p:cNvSpPr>
          <p:nvPr/>
        </p:nvSpPr>
        <p:spPr bwMode="auto">
          <a:xfrm>
            <a:off x="8491538" y="6538913"/>
            <a:ext cx="4905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  <a:latin typeface="Franklin Gothic Book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1534" y="5102880"/>
            <a:ext cx="222022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1994 Master Plan Scenario</a:t>
            </a:r>
          </a:p>
          <a:p>
            <a:r>
              <a:rPr lang="en-US" sz="1400" i="1" dirty="0" smtClean="0"/>
              <a:t>Forest Interior NOT Included</a:t>
            </a:r>
            <a:endParaRPr lang="en-US" sz="1400" i="1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77838" y="1012562"/>
            <a:ext cx="401227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ESD practice limits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8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Increased annual runoff volume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Construction phase </a:t>
            </a:r>
            <a:r>
              <a:rPr lang="en-US" sz="2200" dirty="0" smtClean="0"/>
              <a:t>impacts</a:t>
            </a:r>
          </a:p>
          <a:p>
            <a:pPr marL="0" indent="0"/>
            <a:endParaRPr lang="en-US" sz="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Collective modifications to vegetation, soils &amp; </a:t>
            </a:r>
            <a:r>
              <a:rPr lang="en-US" sz="2200" dirty="0" smtClean="0"/>
              <a:t>hydrology</a:t>
            </a:r>
          </a:p>
          <a:p>
            <a:pPr marL="0" indent="0"/>
            <a:r>
              <a:rPr lang="en-US" sz="800" dirty="0" smtClean="0"/>
              <a:t> </a:t>
            </a:r>
            <a:endParaRPr lang="en-US" sz="8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Changes in infiltration &amp; evapotranspiration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8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sz="800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7838" y="343938"/>
            <a:ext cx="8013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dirty="0" smtClean="0"/>
              <a:t>Analysis Considered Many Important Factors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5882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77838" y="1176338"/>
            <a:ext cx="8079308" cy="50466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dirty="0" smtClean="0"/>
              <a:t>East of I270  - highest levels of existing impervious cover and fair stream conditions</a:t>
            </a:r>
          </a:p>
          <a:p>
            <a:endParaRPr lang="en-US" sz="800" dirty="0" smtClean="0"/>
          </a:p>
          <a:p>
            <a:r>
              <a:rPr lang="en-US" sz="2200" dirty="0" smtClean="0"/>
              <a:t>West of I270 - dominated by small, high quality tributaries, forest cover and rural land uses</a:t>
            </a:r>
          </a:p>
          <a:p>
            <a:endParaRPr lang="en-US" sz="800" dirty="0" smtClean="0"/>
          </a:p>
          <a:p>
            <a:r>
              <a:rPr lang="en-US" sz="2200" dirty="0" smtClean="0"/>
              <a:t>Increases in stormwater runoff expected despite application of ESD practices</a:t>
            </a:r>
          </a:p>
          <a:p>
            <a:endParaRPr lang="en-US" sz="800" dirty="0" smtClean="0"/>
          </a:p>
          <a:p>
            <a:r>
              <a:rPr lang="en-US" sz="2200" dirty="0" smtClean="0"/>
              <a:t>ESD does represent the state of the practice for site and subdivision development</a:t>
            </a:r>
          </a:p>
          <a:p>
            <a:endParaRPr lang="en-US" sz="800" dirty="0" smtClean="0"/>
          </a:p>
          <a:p>
            <a:r>
              <a:rPr lang="en-US" sz="2200" dirty="0" smtClean="0"/>
              <a:t>Rigorous and comprehensive implementation across or within watersheds has not occurred nor been monitored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838" y="331238"/>
            <a:ext cx="6126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Environmental Analysis Conclusions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8030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/>
          </p:cNvSpPr>
          <p:nvPr/>
        </p:nvSpPr>
        <p:spPr bwMode="auto">
          <a:xfrm>
            <a:off x="8491538" y="6538913"/>
            <a:ext cx="4905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  <a:latin typeface="Franklin Gothic Book" pitchFamily="34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8700" y="223198"/>
            <a:ext cx="70866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  <a:cs typeface="+mn-cs"/>
              </a:rPr>
              <a:t>Rationale for Resource Protection and Community-Building Recommendations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9776" y="1499130"/>
            <a:ext cx="8382000" cy="4740166"/>
          </a:xfrm>
        </p:spPr>
        <p:txBody>
          <a:bodyPr/>
          <a:lstStyle/>
          <a:p>
            <a:r>
              <a:rPr lang="en-US" dirty="0" smtClean="0"/>
              <a:t>In sensitive watersheds, Council has taken this same approach:</a:t>
            </a:r>
          </a:p>
          <a:p>
            <a:pPr marL="457200" lvl="1" indent="0">
              <a:buNone/>
            </a:pPr>
            <a:r>
              <a:rPr lang="en-US" sz="2200" dirty="0" smtClean="0"/>
              <a:t>Concentrate growth where necessary in a part of the watershed that is consistent with community-building goals</a:t>
            </a:r>
          </a:p>
          <a:p>
            <a:pPr lvl="2"/>
            <a:r>
              <a:rPr lang="en-US" sz="2200" dirty="0" smtClean="0"/>
              <a:t>Upper Rock Creek</a:t>
            </a:r>
          </a:p>
          <a:p>
            <a:pPr lvl="2"/>
            <a:r>
              <a:rPr lang="en-US" sz="2200" dirty="0" smtClean="0"/>
              <a:t>Burtonsville</a:t>
            </a:r>
          </a:p>
          <a:p>
            <a:pPr lvl="2"/>
            <a:r>
              <a:rPr lang="en-US" sz="2200" dirty="0" smtClean="0"/>
              <a:t>Damascus</a:t>
            </a:r>
          </a:p>
          <a:p>
            <a:pPr lvl="2"/>
            <a:r>
              <a:rPr lang="en-US" sz="2200" dirty="0" smtClean="0"/>
              <a:t>Olney</a:t>
            </a:r>
          </a:p>
          <a:p>
            <a:pPr lvl="1"/>
            <a:r>
              <a:rPr lang="en-US" sz="2200" dirty="0" smtClean="0"/>
              <a:t>The 8% cap is considered a standard for protection - allows some buffer for increasing imperviousness over time and the degradation of stormwater BMP’s</a:t>
            </a:r>
          </a:p>
          <a:p>
            <a:pPr lvl="1"/>
            <a:r>
              <a:rPr lang="en-US" sz="2200" dirty="0" smtClean="0"/>
              <a:t>All properties are being cut back proportionately from expected imperviousness levels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533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No Build 4% imperviousness</a:t>
            </a:r>
          </a:p>
          <a:p>
            <a:pPr lvl="2"/>
            <a:r>
              <a:rPr lang="en-US" dirty="0"/>
              <a:t>Ag Reserve on West Side including County property</a:t>
            </a:r>
          </a:p>
          <a:p>
            <a:pPr lvl="2"/>
            <a:r>
              <a:rPr lang="en-US" dirty="0"/>
              <a:t>Parkland on East side</a:t>
            </a:r>
          </a:p>
          <a:p>
            <a:pPr lvl="2"/>
            <a:r>
              <a:rPr lang="en-US" dirty="0"/>
              <a:t>No Bypass</a:t>
            </a:r>
          </a:p>
          <a:p>
            <a:pPr lvl="2"/>
            <a:r>
              <a:rPr lang="en-US" dirty="0" smtClean="0"/>
              <a:t>Keep </a:t>
            </a:r>
            <a:r>
              <a:rPr lang="en-US" dirty="0"/>
              <a:t>Fire Station and Historic District development</a:t>
            </a:r>
          </a:p>
          <a:p>
            <a:pPr lvl="2"/>
            <a:r>
              <a:rPr lang="en-US" dirty="0"/>
              <a:t>Retrofit existing untreated areas at public cost</a:t>
            </a:r>
          </a:p>
          <a:p>
            <a:pPr lvl="2"/>
            <a:r>
              <a:rPr lang="en-US" dirty="0" smtClean="0"/>
              <a:t>Requires </a:t>
            </a:r>
            <a:r>
              <a:rPr lang="en-US" dirty="0"/>
              <a:t>public extension of sewer to HD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Low Build 6% imperviousness</a:t>
            </a:r>
          </a:p>
          <a:p>
            <a:pPr lvl="2"/>
            <a:r>
              <a:rPr lang="en-US" dirty="0"/>
              <a:t>All developable properties = RC</a:t>
            </a:r>
          </a:p>
          <a:p>
            <a:pPr lvl="2"/>
            <a:r>
              <a:rPr lang="en-US" dirty="0"/>
              <a:t>No Bypass</a:t>
            </a:r>
          </a:p>
          <a:p>
            <a:pPr lvl="2"/>
            <a:r>
              <a:rPr lang="en-US" dirty="0"/>
              <a:t>Keep Fire Station and Historic District development</a:t>
            </a:r>
          </a:p>
          <a:p>
            <a:pPr lvl="2"/>
            <a:r>
              <a:rPr lang="en-US" dirty="0"/>
              <a:t>Requires public extension of sewer to HD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What </a:t>
            </a:r>
            <a:r>
              <a:rPr lang="en-US" dirty="0"/>
              <a:t>we believe</a:t>
            </a:r>
          </a:p>
          <a:p>
            <a:pPr lvl="0"/>
            <a:r>
              <a:rPr lang="en-US" dirty="0"/>
              <a:t>Overview of the key policy questions </a:t>
            </a:r>
          </a:p>
          <a:p>
            <a:pPr lvl="0"/>
            <a:r>
              <a:rPr lang="en-US" dirty="0" smtClean="0"/>
              <a:t>Overview </a:t>
            </a:r>
            <a:r>
              <a:rPr lang="en-US" dirty="0"/>
              <a:t>of the recommended land use/zoning concept</a:t>
            </a:r>
          </a:p>
          <a:p>
            <a:pPr lvl="0"/>
            <a:r>
              <a:rPr lang="en-US" dirty="0"/>
              <a:t>Consultant presentation </a:t>
            </a:r>
          </a:p>
          <a:p>
            <a:pPr lvl="0"/>
            <a:r>
              <a:rPr lang="en-US" dirty="0"/>
              <a:t>Potential changes to the Plan</a:t>
            </a:r>
          </a:p>
          <a:p>
            <a:r>
              <a:rPr lang="en-US" dirty="0" smtClean="0"/>
              <a:t>Direction </a:t>
            </a:r>
            <a:r>
              <a:rPr lang="en-US" dirty="0"/>
              <a:t>from the </a:t>
            </a:r>
            <a:r>
              <a:rPr lang="en-US" dirty="0" smtClean="0"/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33667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Low Build with Focus on Community Building 6% imperviousness</a:t>
            </a:r>
          </a:p>
          <a:p>
            <a:pPr lvl="2"/>
            <a:r>
              <a:rPr lang="en-US" dirty="0"/>
              <a:t>Egan = RC</a:t>
            </a:r>
          </a:p>
          <a:p>
            <a:pPr lvl="2"/>
            <a:r>
              <a:rPr lang="en-US" dirty="0"/>
              <a:t>Miles/Coppola = CR</a:t>
            </a:r>
          </a:p>
          <a:p>
            <a:pPr lvl="2"/>
            <a:r>
              <a:rPr lang="en-US" dirty="0"/>
              <a:t>Keep Fire Station and Historic District development</a:t>
            </a:r>
          </a:p>
          <a:p>
            <a:pPr lvl="2"/>
            <a:r>
              <a:rPr lang="en-US" dirty="0"/>
              <a:t>Pulte = RDT</a:t>
            </a:r>
          </a:p>
          <a:p>
            <a:pPr lvl="2"/>
            <a:r>
              <a:rPr lang="en-US" dirty="0"/>
              <a:t>County property = parkland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Public Hearing </a:t>
            </a:r>
            <a:r>
              <a:rPr lang="en-US" dirty="0"/>
              <a:t>Draft</a:t>
            </a:r>
          </a:p>
          <a:p>
            <a:pPr lvl="2"/>
            <a:r>
              <a:rPr lang="en-US" dirty="0"/>
              <a:t>Egan = </a:t>
            </a:r>
            <a:r>
              <a:rPr lang="en-US" dirty="0" smtClean="0"/>
              <a:t>R200</a:t>
            </a:r>
            <a:endParaRPr lang="en-US" dirty="0"/>
          </a:p>
          <a:p>
            <a:pPr lvl="2"/>
            <a:r>
              <a:rPr lang="en-US" dirty="0"/>
              <a:t>Miles/Coppola = </a:t>
            </a:r>
            <a:r>
              <a:rPr lang="en-US" dirty="0" smtClean="0"/>
              <a:t>CR</a:t>
            </a:r>
          </a:p>
          <a:p>
            <a:pPr lvl="2"/>
            <a:r>
              <a:rPr lang="en-US" dirty="0" smtClean="0"/>
              <a:t>Build Bypass</a:t>
            </a:r>
            <a:endParaRPr lang="en-US" dirty="0"/>
          </a:p>
          <a:p>
            <a:pPr lvl="2"/>
            <a:r>
              <a:rPr lang="en-US" dirty="0"/>
              <a:t>Keep Fire Station and Historic District </a:t>
            </a:r>
            <a:r>
              <a:rPr lang="en-US" dirty="0" smtClean="0"/>
              <a:t>development</a:t>
            </a:r>
          </a:p>
          <a:p>
            <a:pPr lvl="2"/>
            <a:r>
              <a:rPr lang="en-US" dirty="0" smtClean="0"/>
              <a:t>Developer provides sewer to Historic District</a:t>
            </a:r>
            <a:endParaRPr lang="en-US" dirty="0"/>
          </a:p>
          <a:p>
            <a:pPr lvl="2"/>
            <a:r>
              <a:rPr lang="en-US" dirty="0"/>
              <a:t>Pulte = </a:t>
            </a:r>
            <a:r>
              <a:rPr lang="en-US" dirty="0" smtClean="0"/>
              <a:t>RNC 8% cap</a:t>
            </a:r>
            <a:endParaRPr lang="en-US" dirty="0"/>
          </a:p>
          <a:p>
            <a:pPr lvl="2"/>
            <a:r>
              <a:rPr lang="en-US" dirty="0"/>
              <a:t>County property = </a:t>
            </a:r>
            <a:r>
              <a:rPr lang="en-US" dirty="0" smtClean="0"/>
              <a:t>8% cap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Property </a:t>
            </a:r>
            <a:r>
              <a:rPr lang="en-US" dirty="0"/>
              <a:t>Owner requests</a:t>
            </a:r>
          </a:p>
          <a:p>
            <a:pPr lvl="2"/>
            <a:r>
              <a:rPr lang="en-US" dirty="0"/>
              <a:t>Egan = </a:t>
            </a:r>
            <a:r>
              <a:rPr lang="en-US" dirty="0" smtClean="0"/>
              <a:t>R200 </a:t>
            </a:r>
            <a:endParaRPr lang="en-US" dirty="0"/>
          </a:p>
          <a:p>
            <a:pPr lvl="2"/>
            <a:r>
              <a:rPr lang="en-US" dirty="0"/>
              <a:t>Miles/Coppola = </a:t>
            </a:r>
            <a:r>
              <a:rPr lang="en-US" dirty="0" smtClean="0"/>
              <a:t>CR 35% cap</a:t>
            </a:r>
            <a:endParaRPr lang="en-US" dirty="0"/>
          </a:p>
          <a:p>
            <a:pPr lvl="2"/>
            <a:r>
              <a:rPr lang="en-US" dirty="0"/>
              <a:t>Build Bypass</a:t>
            </a:r>
          </a:p>
          <a:p>
            <a:pPr lvl="2"/>
            <a:r>
              <a:rPr lang="en-US" dirty="0"/>
              <a:t>Keep Fire Station and Historic District development</a:t>
            </a:r>
          </a:p>
          <a:p>
            <a:pPr lvl="2"/>
            <a:r>
              <a:rPr lang="en-US" dirty="0"/>
              <a:t>Developer provides sewer to Historic District</a:t>
            </a:r>
          </a:p>
          <a:p>
            <a:pPr lvl="2"/>
            <a:r>
              <a:rPr lang="en-US" dirty="0"/>
              <a:t>Pulte = </a:t>
            </a:r>
            <a:r>
              <a:rPr lang="en-US" dirty="0" smtClean="0"/>
              <a:t>RE-1/TDR 15% </a:t>
            </a:r>
            <a:r>
              <a:rPr lang="en-US" dirty="0"/>
              <a:t>cap</a:t>
            </a:r>
          </a:p>
          <a:p>
            <a:pPr lvl="2"/>
            <a:r>
              <a:rPr lang="en-US" dirty="0"/>
              <a:t>County property = </a:t>
            </a:r>
            <a:r>
              <a:rPr lang="en-US" dirty="0" smtClean="0"/>
              <a:t>15% </a:t>
            </a:r>
            <a:r>
              <a:rPr lang="en-US" dirty="0"/>
              <a:t>cap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241231"/>
              </p:ext>
            </p:extLst>
          </p:nvPr>
        </p:nvGraphicFramePr>
        <p:xfrm>
          <a:off x="310838" y="1374025"/>
          <a:ext cx="7950295" cy="3887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4565"/>
                <a:gridCol w="955651"/>
                <a:gridCol w="1101631"/>
                <a:gridCol w="1282890"/>
                <a:gridCol w="1362427"/>
                <a:gridCol w="1403131"/>
              </a:tblGrid>
              <a:tr h="288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 Build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6%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Spread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6% </a:t>
                      </a:r>
                      <a:r>
                        <a:rPr lang="en-US" sz="1600" dirty="0" smtClean="0">
                          <a:effectLst/>
                        </a:rPr>
                        <a:t>Concentrated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PH Draft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Developers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Egan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R200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R200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Miles/Coppola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Fire Station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Build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Build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Build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Build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Build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Historic Dist.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Build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Build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Build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Build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Build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Bypass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Build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Build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Build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Public Sewer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County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County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Developer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County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RDT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RNC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RNC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Pulte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RDT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RDT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RNC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RE1/TDR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Impervious in </a:t>
                      </a:r>
                      <a:r>
                        <a:rPr lang="en-US" sz="1600" dirty="0" smtClean="0">
                          <a:effectLst/>
                        </a:rPr>
                        <a:t>LSTM110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1.6%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6.4%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5%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8%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17%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8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Overal</a:t>
                      </a:r>
                      <a:r>
                        <a:rPr lang="en-US" sz="1600" dirty="0">
                          <a:effectLst/>
                        </a:rPr>
                        <a:t> Imp.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4+%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6+%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6+%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+/-8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2175632" y="5868537"/>
            <a:ext cx="606619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799" y="5931553"/>
            <a:ext cx="2988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HIGHER RISK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221" y="5931552"/>
            <a:ext cx="244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LOWER RISK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7" y="157437"/>
            <a:ext cx="7896402" cy="533400"/>
          </a:xfrm>
        </p:spPr>
        <p:txBody>
          <a:bodyPr/>
          <a:lstStyle/>
          <a:p>
            <a:pPr lvl="0" algn="r"/>
            <a:r>
              <a:rPr lang="en-US" sz="3600" dirty="0">
                <a:solidFill>
                  <a:prstClr val="black"/>
                </a:solidFill>
              </a:rPr>
              <a:t>Staff Draft Master Plan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>Recommendations</a:t>
            </a:r>
            <a:br>
              <a:rPr lang="en-US" sz="3600" dirty="0">
                <a:solidFill>
                  <a:prstClr val="black"/>
                </a:solidFill>
              </a:rPr>
            </a:b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46" y="1239908"/>
            <a:ext cx="4729734" cy="5132070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62819" y="1231154"/>
            <a:ext cx="3570083" cy="609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/>
              <a:t>Land Use and Zoning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550" y="1840754"/>
            <a:ext cx="366665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Zoning recommendations respect 94 Plan density transition from Town Center to Ag Reserve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CR zones allow market conditions to help guide development decisions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Floating zone options allow focus on residential uses while retaining some commercial potential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163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Question </a:t>
            </a:r>
            <a:r>
              <a:rPr lang="en-US" dirty="0"/>
              <a:t>for </a:t>
            </a:r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8056605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Based </a:t>
            </a:r>
            <a:r>
              <a:rPr lang="en-US" dirty="0"/>
              <a:t>on the fact that Ten Mile Creek is as a </a:t>
            </a:r>
            <a:r>
              <a:rPr lang="en-US" dirty="0" smtClean="0"/>
              <a:t>very high quality reference </a:t>
            </a:r>
            <a:r>
              <a:rPr lang="en-US" dirty="0"/>
              <a:t>stream in Montgomery County, and provided that staff sought guidance from multiple County, State and Federal agencies, including the EPA, is this a sensitive enough watershed to warrant protection through the application of impervious caps in conjunction with other measures, including ESD?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i="1" dirty="0"/>
              <a:t>We Believe</a:t>
            </a:r>
            <a:r>
              <a:rPr lang="en-US" i="1" dirty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A “planning </a:t>
            </a:r>
            <a:r>
              <a:rPr lang="en-US" sz="2200" dirty="0"/>
              <a:t>level” analysis was the right approach to evaluate </a:t>
            </a:r>
            <a:r>
              <a:rPr lang="en-US" sz="2200" dirty="0" smtClean="0"/>
              <a:t>watershed-wide impacts and </a:t>
            </a:r>
            <a:r>
              <a:rPr lang="en-US" sz="2200" dirty="0"/>
              <a:t>that the modeling methods are complete and the findings are sound;</a:t>
            </a:r>
          </a:p>
          <a:p>
            <a:r>
              <a:rPr lang="en-US" sz="2200" dirty="0" smtClean="0"/>
              <a:t>Water </a:t>
            </a:r>
            <a:r>
              <a:rPr lang="en-US" sz="2200" dirty="0"/>
              <a:t>quality, watershed ecology and </a:t>
            </a:r>
            <a:r>
              <a:rPr lang="en-US" sz="2200" dirty="0" smtClean="0"/>
              <a:t>stream </a:t>
            </a:r>
            <a:r>
              <a:rPr lang="en-US" sz="2200" dirty="0"/>
              <a:t>biology all play important roles in determining watershed health;</a:t>
            </a:r>
          </a:p>
          <a:p>
            <a:r>
              <a:rPr lang="en-US" sz="2200" dirty="0"/>
              <a:t>I</a:t>
            </a:r>
            <a:r>
              <a:rPr lang="en-US" sz="2200" dirty="0" smtClean="0"/>
              <a:t>ncreased </a:t>
            </a:r>
            <a:r>
              <a:rPr lang="en-US" sz="2200" dirty="0"/>
              <a:t>urbanization results in degrading all aspects of watershed health;</a:t>
            </a:r>
          </a:p>
          <a:p>
            <a:r>
              <a:rPr lang="en-US" sz="2200" dirty="0" smtClean="0"/>
              <a:t>Environmental </a:t>
            </a:r>
            <a:r>
              <a:rPr lang="en-US" sz="2200" dirty="0"/>
              <a:t>Site Design </a:t>
            </a:r>
            <a:r>
              <a:rPr lang="en-US" sz="2200" dirty="0" smtClean="0"/>
              <a:t>cannot </a:t>
            </a:r>
            <a:r>
              <a:rPr lang="en-US" sz="2200" dirty="0"/>
              <a:t>by </a:t>
            </a:r>
            <a:r>
              <a:rPr lang="en-US" sz="2200" dirty="0" smtClean="0"/>
              <a:t>itself </a:t>
            </a:r>
            <a:r>
              <a:rPr lang="en-US" sz="2200" dirty="0"/>
              <a:t>maintain watershed ecology or </a:t>
            </a:r>
            <a:r>
              <a:rPr lang="en-US" sz="2200" dirty="0" smtClean="0"/>
              <a:t>biology in sensitive, high quality streams;</a:t>
            </a:r>
            <a:endParaRPr lang="en-US" sz="2200" dirty="0"/>
          </a:p>
          <a:p>
            <a:r>
              <a:rPr lang="en-US" sz="2200" dirty="0"/>
              <a:t>P</a:t>
            </a:r>
            <a:r>
              <a:rPr lang="en-US" sz="2200" dirty="0" smtClean="0"/>
              <a:t>rudent </a:t>
            </a:r>
            <a:r>
              <a:rPr lang="en-US" sz="2200" dirty="0"/>
              <a:t>planning dictates a combination of ESD and resource protection;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Limited Amendment reflects prudent environmental, land use and zoning recommendations for this sensitive resource.</a:t>
            </a:r>
          </a:p>
        </p:txBody>
      </p:sp>
    </p:spTree>
    <p:extLst>
      <p:ext uri="{BB962C8B-B14F-4D97-AF65-F5344CB8AC3E}">
        <p14:creationId xmlns:p14="http://schemas.microsoft.com/office/powerpoint/2010/main" val="42627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54" y="1173341"/>
            <a:ext cx="6542367" cy="48493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4193" y="450576"/>
            <a:ext cx="8305800" cy="533400"/>
          </a:xfrm>
        </p:spPr>
        <p:txBody>
          <a:bodyPr/>
          <a:lstStyle/>
          <a:p>
            <a:r>
              <a:rPr lang="en-US" sz="3200" dirty="0" smtClean="0"/>
              <a:t>Orientation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28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26017" cy="533400"/>
          </a:xfrm>
        </p:spPr>
        <p:txBody>
          <a:bodyPr/>
          <a:lstStyle/>
          <a:p>
            <a:r>
              <a:rPr lang="en-US" sz="3200" dirty="0" smtClean="0"/>
              <a:t>Sub Watersheds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r="19121"/>
          <a:stretch/>
        </p:blipFill>
        <p:spPr>
          <a:xfrm>
            <a:off x="1689651" y="1360273"/>
            <a:ext cx="5486401" cy="4787693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6350558" y="1587640"/>
            <a:ext cx="2242545" cy="4817294"/>
          </a:xfrm>
          <a:custGeom>
            <a:avLst/>
            <a:gdLst>
              <a:gd name="connsiteX0" fmla="*/ 2210638 w 2242545"/>
              <a:gd name="connsiteY0" fmla="*/ 4742822 h 4817294"/>
              <a:gd name="connsiteX1" fmla="*/ 2210638 w 2242545"/>
              <a:gd name="connsiteY1" fmla="*/ 4682531 h 4817294"/>
              <a:gd name="connsiteX2" fmla="*/ 1879042 w 2242545"/>
              <a:gd name="connsiteY2" fmla="*/ 3506874 h 4817294"/>
              <a:gd name="connsiteX3" fmla="*/ 1607737 w 2242545"/>
              <a:gd name="connsiteY3" fmla="*/ 2692958 h 4817294"/>
              <a:gd name="connsiteX4" fmla="*/ 1235947 w 2242545"/>
              <a:gd name="connsiteY4" fmla="*/ 1969476 h 4817294"/>
              <a:gd name="connsiteX5" fmla="*/ 904352 w 2242545"/>
              <a:gd name="connsiteY5" fmla="*/ 1406769 h 4817294"/>
              <a:gd name="connsiteX6" fmla="*/ 452176 w 2242545"/>
              <a:gd name="connsiteY6" fmla="*/ 783771 h 4817294"/>
              <a:gd name="connsiteX7" fmla="*/ 231112 w 2242545"/>
              <a:gd name="connsiteY7" fmla="*/ 351692 h 4817294"/>
              <a:gd name="connsiteX8" fmla="*/ 0 w 2242545"/>
              <a:gd name="connsiteY8" fmla="*/ 0 h 4817294"/>
              <a:gd name="connsiteX0" fmla="*/ 2210638 w 2242545"/>
              <a:gd name="connsiteY0" fmla="*/ 4742822 h 4817294"/>
              <a:gd name="connsiteX1" fmla="*/ 2210638 w 2242545"/>
              <a:gd name="connsiteY1" fmla="*/ 4682531 h 4817294"/>
              <a:gd name="connsiteX2" fmla="*/ 1879042 w 2242545"/>
              <a:gd name="connsiteY2" fmla="*/ 3506874 h 4817294"/>
              <a:gd name="connsiteX3" fmla="*/ 1607737 w 2242545"/>
              <a:gd name="connsiteY3" fmla="*/ 2692958 h 4817294"/>
              <a:gd name="connsiteX4" fmla="*/ 1235947 w 2242545"/>
              <a:gd name="connsiteY4" fmla="*/ 1969476 h 4817294"/>
              <a:gd name="connsiteX5" fmla="*/ 904352 w 2242545"/>
              <a:gd name="connsiteY5" fmla="*/ 1406769 h 4817294"/>
              <a:gd name="connsiteX6" fmla="*/ 452176 w 2242545"/>
              <a:gd name="connsiteY6" fmla="*/ 783771 h 4817294"/>
              <a:gd name="connsiteX7" fmla="*/ 170152 w 2242545"/>
              <a:gd name="connsiteY7" fmla="*/ 351692 h 4817294"/>
              <a:gd name="connsiteX8" fmla="*/ 0 w 2242545"/>
              <a:gd name="connsiteY8" fmla="*/ 0 h 481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2545" h="4817294">
                <a:moveTo>
                  <a:pt x="2210638" y="4742822"/>
                </a:moveTo>
                <a:cubicBezTo>
                  <a:pt x="2238271" y="4815672"/>
                  <a:pt x="2265904" y="4888522"/>
                  <a:pt x="2210638" y="4682531"/>
                </a:cubicBezTo>
                <a:cubicBezTo>
                  <a:pt x="2155372" y="4476540"/>
                  <a:pt x="1979525" y="3838469"/>
                  <a:pt x="1879042" y="3506874"/>
                </a:cubicBezTo>
                <a:cubicBezTo>
                  <a:pt x="1778558" y="3175278"/>
                  <a:pt x="1714919" y="2949191"/>
                  <a:pt x="1607737" y="2692958"/>
                </a:cubicBezTo>
                <a:cubicBezTo>
                  <a:pt x="1500554" y="2436725"/>
                  <a:pt x="1353178" y="2183841"/>
                  <a:pt x="1235947" y="1969476"/>
                </a:cubicBezTo>
                <a:cubicBezTo>
                  <a:pt x="1118716" y="1755111"/>
                  <a:pt x="1034980" y="1604386"/>
                  <a:pt x="904352" y="1406769"/>
                </a:cubicBezTo>
                <a:cubicBezTo>
                  <a:pt x="773724" y="1209152"/>
                  <a:pt x="574543" y="959617"/>
                  <a:pt x="452176" y="783771"/>
                </a:cubicBezTo>
                <a:cubicBezTo>
                  <a:pt x="329809" y="607925"/>
                  <a:pt x="245515" y="482320"/>
                  <a:pt x="170152" y="351692"/>
                </a:cubicBezTo>
                <a:cubicBezTo>
                  <a:pt x="94789" y="221064"/>
                  <a:pt x="77874" y="110532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9" y="800708"/>
            <a:ext cx="4763809" cy="55612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41104"/>
            <a:ext cx="7848600" cy="533400"/>
          </a:xfrm>
        </p:spPr>
        <p:txBody>
          <a:bodyPr/>
          <a:lstStyle/>
          <a:p>
            <a:pPr algn="l"/>
            <a:r>
              <a:rPr lang="en-US" sz="3200" dirty="0" smtClean="0"/>
              <a:t>Property Locations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78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5" y="830332"/>
            <a:ext cx="4711284" cy="5518341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33400" y="213808"/>
            <a:ext cx="8041640" cy="533400"/>
          </a:xfrm>
        </p:spPr>
        <p:txBody>
          <a:bodyPr/>
          <a:lstStyle/>
          <a:p>
            <a:pPr algn="l"/>
            <a:r>
              <a:rPr lang="en-US" sz="3200" dirty="0" smtClean="0"/>
              <a:t>Property Locations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91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3357</TotalTime>
  <Words>1672</Words>
  <Application>Microsoft Office PowerPoint</Application>
  <PresentationFormat>On-screen Show (4:3)</PresentationFormat>
  <Paragraphs>351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</vt:lpstr>
      <vt:lpstr>PowerPoint Presentation</vt:lpstr>
      <vt:lpstr>Schedule</vt:lpstr>
      <vt:lpstr>Topics</vt:lpstr>
      <vt:lpstr>Fundamental Question for Board</vt:lpstr>
      <vt:lpstr>We Believe…..</vt:lpstr>
      <vt:lpstr>Orientation</vt:lpstr>
      <vt:lpstr>Sub Watersheds</vt:lpstr>
      <vt:lpstr>Property Locations</vt:lpstr>
      <vt:lpstr>Property Locations</vt:lpstr>
      <vt:lpstr>PowerPoint Presentation</vt:lpstr>
      <vt:lpstr>PowerPoint Presentation</vt:lpstr>
      <vt:lpstr>PowerPoint Presentation</vt:lpstr>
      <vt:lpstr>PowerPoint Presentation</vt:lpstr>
      <vt:lpstr>Public Hearing Draft Concept</vt:lpstr>
      <vt:lpstr>PowerPoint Presentation</vt:lpstr>
      <vt:lpstr>Little Seneca Lake Watershed</vt:lpstr>
      <vt:lpstr>Little Seneca Reservoir </vt:lpstr>
      <vt:lpstr>PowerPoint Presentation</vt:lpstr>
      <vt:lpstr>Confidence in Approach</vt:lpstr>
      <vt:lpstr>PowerPoint Presentation</vt:lpstr>
      <vt:lpstr>PowerPoint Presentation</vt:lpstr>
      <vt:lpstr>Science-Based Approach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Options </vt:lpstr>
      <vt:lpstr>Options </vt:lpstr>
      <vt:lpstr>Options </vt:lpstr>
      <vt:lpstr>Options </vt:lpstr>
      <vt:lpstr>Options </vt:lpstr>
      <vt:lpstr>Options Summary</vt:lpstr>
      <vt:lpstr>Staff Draft Master Plan Recommendations </vt:lpstr>
    </vt:vector>
  </TitlesOfParts>
  <Company>MNCPPC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Dolan, Mary</dc:creator>
  <cp:lastModifiedBy>Dolan, Mary</cp:lastModifiedBy>
  <cp:revision>74</cp:revision>
  <cp:lastPrinted>2013-09-26T20:31:14Z</cp:lastPrinted>
  <dcterms:created xsi:type="dcterms:W3CDTF">2013-09-17T19:42:39Z</dcterms:created>
  <dcterms:modified xsi:type="dcterms:W3CDTF">2013-09-29T18:24:59Z</dcterms:modified>
</cp:coreProperties>
</file>