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69" r:id="rId3"/>
    <p:sldId id="270" r:id="rId4"/>
    <p:sldId id="271" r:id="rId5"/>
    <p:sldId id="272" r:id="rId6"/>
    <p:sldId id="273" r:id="rId7"/>
    <p:sldId id="258" r:id="rId8"/>
    <p:sldId id="263" r:id="rId9"/>
    <p:sldId id="268" r:id="rId10"/>
    <p:sldId id="262" r:id="rId11"/>
    <p:sldId id="264" r:id="rId12"/>
    <p:sldId id="265" r:id="rId13"/>
    <p:sldId id="266" r:id="rId14"/>
    <p:sldId id="267" r:id="rId15"/>
    <p:sldId id="274" r:id="rId16"/>
    <p:sldId id="275" r:id="rId1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 autoAdjust="0"/>
    <p:restoredTop sz="94716" autoAdjust="0"/>
  </p:normalViewPr>
  <p:slideViewPr>
    <p:cSldViewPr snapToGrid="0">
      <p:cViewPr varScale="1">
        <p:scale>
          <a:sx n="83" d="100"/>
          <a:sy n="83" d="100"/>
        </p:scale>
        <p:origin x="-130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6" d="100"/>
          <a:sy n="126" d="100"/>
        </p:scale>
        <p:origin x="-4908" y="-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C1E9BF9-5DE1-45A3-BA01-CA5664A905FF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FA83A01-7340-4569-B002-8B434B88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39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8593088" y="0"/>
            <a:ext cx="550912" cy="6858000"/>
          </a:xfrm>
          <a:prstGeom prst="rect">
            <a:avLst/>
          </a:prstGeom>
          <a:gradFill flip="none" rotWithShape="1">
            <a:gsLst>
              <a:gs pos="94000">
                <a:schemeClr val="bg1"/>
              </a:gs>
              <a:gs pos="0">
                <a:schemeClr val="accent3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5"/>
          <p:cNvSpPr txBox="1">
            <a:spLocks noChangeArrowheads="1"/>
          </p:cNvSpPr>
          <p:nvPr userDrawn="1"/>
        </p:nvSpPr>
        <p:spPr bwMode="auto">
          <a:xfrm rot="5400000">
            <a:off x="5797877" y="2941442"/>
            <a:ext cx="573959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Franklin Gothic Demi" pitchFamily="34" charset="0"/>
              </a:rPr>
              <a:t>MONTGOMERY COUNTY PLANNING DEPARTMENT</a:t>
            </a:r>
            <a:endParaRPr lang="en-US" sz="1600" dirty="0">
              <a:solidFill>
                <a:schemeClr val="bg1"/>
              </a:solidFill>
              <a:latin typeface="Franklin Gothic Demi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304248"/>
            <a:ext cx="9144000" cy="553752"/>
          </a:xfrm>
          <a:prstGeom prst="rect">
            <a:avLst/>
          </a:prstGeom>
          <a:gradFill flip="none" rotWithShape="1">
            <a:gsLst>
              <a:gs pos="97000">
                <a:schemeClr val="bg1">
                  <a:lumMod val="14000"/>
                  <a:lumOff val="86000"/>
                </a:schemeClr>
              </a:gs>
              <a:gs pos="0">
                <a:schemeClr val="accent3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92873" y="6372087"/>
            <a:ext cx="337782" cy="374227"/>
            <a:chOff x="166048" y="6331373"/>
            <a:chExt cx="337782" cy="374227"/>
          </a:xfrm>
        </p:grpSpPr>
        <p:sp>
          <p:nvSpPr>
            <p:cNvPr id="13" name="Freeform 12"/>
            <p:cNvSpPr/>
            <p:nvPr userDrawn="1"/>
          </p:nvSpPr>
          <p:spPr>
            <a:xfrm>
              <a:off x="298027" y="6331373"/>
              <a:ext cx="115420" cy="230294"/>
            </a:xfrm>
            <a:custGeom>
              <a:avLst/>
              <a:gdLst>
                <a:gd name="connsiteX0" fmla="*/ 94826 w 115420"/>
                <a:gd name="connsiteY0" fmla="*/ 0 h 230294"/>
                <a:gd name="connsiteX1" fmla="*/ 108373 w 115420"/>
                <a:gd name="connsiteY1" fmla="*/ 54187 h 230294"/>
                <a:gd name="connsiteX2" fmla="*/ 88053 w 115420"/>
                <a:gd name="connsiteY2" fmla="*/ 67734 h 230294"/>
                <a:gd name="connsiteX3" fmla="*/ 67733 w 115420"/>
                <a:gd name="connsiteY3" fmla="*/ 135467 h 230294"/>
                <a:gd name="connsiteX4" fmla="*/ 40640 w 115420"/>
                <a:gd name="connsiteY4" fmla="*/ 176107 h 230294"/>
                <a:gd name="connsiteX5" fmla="*/ 33866 w 115420"/>
                <a:gd name="connsiteY5" fmla="*/ 196427 h 230294"/>
                <a:gd name="connsiteX6" fmla="*/ 20320 w 115420"/>
                <a:gd name="connsiteY6" fmla="*/ 216747 h 230294"/>
                <a:gd name="connsiteX7" fmla="*/ 0 w 115420"/>
                <a:gd name="connsiteY7" fmla="*/ 230294 h 230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5420" h="230294">
                  <a:moveTo>
                    <a:pt x="94826" y="0"/>
                  </a:moveTo>
                  <a:cubicBezTo>
                    <a:pt x="106720" y="19823"/>
                    <a:pt x="125871" y="32314"/>
                    <a:pt x="108373" y="54187"/>
                  </a:cubicBezTo>
                  <a:cubicBezTo>
                    <a:pt x="103288" y="60544"/>
                    <a:pt x="94826" y="63218"/>
                    <a:pt x="88053" y="67734"/>
                  </a:cubicBezTo>
                  <a:cubicBezTo>
                    <a:pt x="49488" y="125580"/>
                    <a:pt x="107354" y="32452"/>
                    <a:pt x="67733" y="135467"/>
                  </a:cubicBezTo>
                  <a:cubicBezTo>
                    <a:pt x="61889" y="150663"/>
                    <a:pt x="45789" y="160662"/>
                    <a:pt x="40640" y="176107"/>
                  </a:cubicBezTo>
                  <a:cubicBezTo>
                    <a:pt x="38382" y="182880"/>
                    <a:pt x="37059" y="190041"/>
                    <a:pt x="33866" y="196427"/>
                  </a:cubicBezTo>
                  <a:cubicBezTo>
                    <a:pt x="30225" y="203708"/>
                    <a:pt x="26076" y="210991"/>
                    <a:pt x="20320" y="216747"/>
                  </a:cubicBezTo>
                  <a:cubicBezTo>
                    <a:pt x="14564" y="222503"/>
                    <a:pt x="0" y="230294"/>
                    <a:pt x="0" y="230294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C:\Users\darrell.godfrey\Desktop\MNCPPC Logo (commission green).tif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048" y="6362502"/>
              <a:ext cx="337782" cy="343098"/>
            </a:xfrm>
            <a:prstGeom prst="rect">
              <a:avLst/>
            </a:prstGeom>
            <a:noFill/>
            <a:scene3d>
              <a:camera prst="isometricRightUp">
                <a:rot lat="1200000" lon="19800000" rev="0"/>
              </a:camera>
              <a:lightRig rig="harsh" dir="t"/>
            </a:scene3d>
            <a:sp3d extrusionH="82550" prstMaterial="dkEdge">
              <a:bevelT w="0" h="0"/>
              <a:bevelB w="0" h="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 userDrawn="1"/>
        </p:nvSpPr>
        <p:spPr>
          <a:xfrm>
            <a:off x="354548" y="6432358"/>
            <a:ext cx="3886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/>
                </a:solidFill>
                <a:effectLst/>
              </a:rPr>
              <a:t>Maryland-National Capital Park and Planning Commission</a:t>
            </a:r>
            <a:endParaRPr lang="en-US" sz="800" dirty="0">
              <a:solidFill>
                <a:schemeClr val="tx1"/>
              </a:solidFill>
              <a:effectLst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347908" y="6437078"/>
            <a:ext cx="3886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effectLst/>
              </a:rPr>
              <a:t>Maryland-National Capital Park and Planning Commission</a:t>
            </a:r>
            <a:endParaRPr lang="en-US" sz="8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60126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593088" y="0"/>
            <a:ext cx="550912" cy="6858000"/>
          </a:xfrm>
          <a:prstGeom prst="rect">
            <a:avLst/>
          </a:prstGeom>
          <a:gradFill flip="none" rotWithShape="1">
            <a:gsLst>
              <a:gs pos="94000">
                <a:schemeClr val="bg1"/>
              </a:gs>
              <a:gs pos="0">
                <a:schemeClr val="accent3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 rot="5400000">
            <a:off x="5797877" y="2941442"/>
            <a:ext cx="573959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Franklin Gothic Demi" pitchFamily="34" charset="0"/>
              </a:rPr>
              <a:t>MONTGOMERY COUNTY PLANNING DEPARTMENT</a:t>
            </a:r>
            <a:endParaRPr lang="en-US" sz="1600" dirty="0">
              <a:solidFill>
                <a:schemeClr val="bg1"/>
              </a:solidFill>
              <a:latin typeface="Franklin Gothic Dem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304248"/>
            <a:ext cx="9144000" cy="553752"/>
          </a:xfrm>
          <a:prstGeom prst="rect">
            <a:avLst/>
          </a:prstGeom>
          <a:gradFill flip="none" rotWithShape="1">
            <a:gsLst>
              <a:gs pos="97000">
                <a:schemeClr val="bg1">
                  <a:lumMod val="14000"/>
                  <a:lumOff val="86000"/>
                </a:schemeClr>
              </a:gs>
              <a:gs pos="0">
                <a:schemeClr val="accent3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92873" y="6372087"/>
            <a:ext cx="337782" cy="374227"/>
            <a:chOff x="166048" y="6331373"/>
            <a:chExt cx="337782" cy="374227"/>
          </a:xfrm>
        </p:grpSpPr>
        <p:sp>
          <p:nvSpPr>
            <p:cNvPr id="11" name="Freeform 10"/>
            <p:cNvSpPr/>
            <p:nvPr userDrawn="1"/>
          </p:nvSpPr>
          <p:spPr>
            <a:xfrm>
              <a:off x="298027" y="6331373"/>
              <a:ext cx="115420" cy="230294"/>
            </a:xfrm>
            <a:custGeom>
              <a:avLst/>
              <a:gdLst>
                <a:gd name="connsiteX0" fmla="*/ 94826 w 115420"/>
                <a:gd name="connsiteY0" fmla="*/ 0 h 230294"/>
                <a:gd name="connsiteX1" fmla="*/ 108373 w 115420"/>
                <a:gd name="connsiteY1" fmla="*/ 54187 h 230294"/>
                <a:gd name="connsiteX2" fmla="*/ 88053 w 115420"/>
                <a:gd name="connsiteY2" fmla="*/ 67734 h 230294"/>
                <a:gd name="connsiteX3" fmla="*/ 67733 w 115420"/>
                <a:gd name="connsiteY3" fmla="*/ 135467 h 230294"/>
                <a:gd name="connsiteX4" fmla="*/ 40640 w 115420"/>
                <a:gd name="connsiteY4" fmla="*/ 176107 h 230294"/>
                <a:gd name="connsiteX5" fmla="*/ 33866 w 115420"/>
                <a:gd name="connsiteY5" fmla="*/ 196427 h 230294"/>
                <a:gd name="connsiteX6" fmla="*/ 20320 w 115420"/>
                <a:gd name="connsiteY6" fmla="*/ 216747 h 230294"/>
                <a:gd name="connsiteX7" fmla="*/ 0 w 115420"/>
                <a:gd name="connsiteY7" fmla="*/ 230294 h 230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5420" h="230294">
                  <a:moveTo>
                    <a:pt x="94826" y="0"/>
                  </a:moveTo>
                  <a:cubicBezTo>
                    <a:pt x="106720" y="19823"/>
                    <a:pt x="125871" y="32314"/>
                    <a:pt x="108373" y="54187"/>
                  </a:cubicBezTo>
                  <a:cubicBezTo>
                    <a:pt x="103288" y="60544"/>
                    <a:pt x="94826" y="63218"/>
                    <a:pt x="88053" y="67734"/>
                  </a:cubicBezTo>
                  <a:cubicBezTo>
                    <a:pt x="49488" y="125580"/>
                    <a:pt x="107354" y="32452"/>
                    <a:pt x="67733" y="135467"/>
                  </a:cubicBezTo>
                  <a:cubicBezTo>
                    <a:pt x="61889" y="150663"/>
                    <a:pt x="45789" y="160662"/>
                    <a:pt x="40640" y="176107"/>
                  </a:cubicBezTo>
                  <a:cubicBezTo>
                    <a:pt x="38382" y="182880"/>
                    <a:pt x="37059" y="190041"/>
                    <a:pt x="33866" y="196427"/>
                  </a:cubicBezTo>
                  <a:cubicBezTo>
                    <a:pt x="30225" y="203708"/>
                    <a:pt x="26076" y="210991"/>
                    <a:pt x="20320" y="216747"/>
                  </a:cubicBezTo>
                  <a:cubicBezTo>
                    <a:pt x="14564" y="222503"/>
                    <a:pt x="0" y="230294"/>
                    <a:pt x="0" y="230294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C:\Users\darrell.godfrey\Desktop\MNCPPC Logo (commission green).tif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048" y="6362502"/>
              <a:ext cx="337782" cy="343098"/>
            </a:xfrm>
            <a:prstGeom prst="rect">
              <a:avLst/>
            </a:prstGeom>
            <a:noFill/>
            <a:scene3d>
              <a:camera prst="isometricRightUp">
                <a:rot lat="1200000" lon="19800000" rev="0"/>
              </a:camera>
              <a:lightRig rig="harsh" dir="t"/>
            </a:scene3d>
            <a:sp3d extrusionH="82550" prstMaterial="dkEdge">
              <a:bevelT w="0" h="0"/>
              <a:bevelB w="0" h="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354548" y="6432358"/>
            <a:ext cx="3886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/>
                </a:solidFill>
                <a:effectLst/>
              </a:rPr>
              <a:t>Maryland-National Capital Park and Planning Commission</a:t>
            </a:r>
            <a:endParaRPr lang="en-US" sz="800" dirty="0">
              <a:solidFill>
                <a:schemeClr val="tx1"/>
              </a:solidFill>
              <a:effectLst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7908" y="6437078"/>
            <a:ext cx="3886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effectLst/>
              </a:rPr>
              <a:t>Maryland-National Capital Park and Planning Commission</a:t>
            </a:r>
            <a:endParaRPr lang="en-US" sz="8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72546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7.jp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"/>
          <p:cNvSpPr txBox="1">
            <a:spLocks noChangeArrowheads="1"/>
          </p:cNvSpPr>
          <p:nvPr/>
        </p:nvSpPr>
        <p:spPr bwMode="auto">
          <a:xfrm>
            <a:off x="0" y="3389757"/>
            <a:ext cx="7610398" cy="5232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</a:rPr>
              <a:t>      </a:t>
            </a:r>
            <a:r>
              <a:rPr lang="en-US" altLang="en-US" sz="2400" dirty="0" smtClean="0">
                <a:solidFill>
                  <a:schemeClr val="bg1"/>
                </a:solidFill>
              </a:rPr>
              <a:t>GSSC Implementation Advisory Committee Presentation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pic>
        <p:nvPicPr>
          <p:cNvPr id="3" name="Picture 24" descr="chevy chase lun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8" t="35814" r="7643" b="3040"/>
          <a:stretch>
            <a:fillRect/>
          </a:stretch>
        </p:blipFill>
        <p:spPr bwMode="auto">
          <a:xfrm>
            <a:off x="2959608" y="3989832"/>
            <a:ext cx="2667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5" descr="Dupont0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6" t="35246" r="24635" b="17760"/>
          <a:stretch>
            <a:fillRect/>
          </a:stretch>
        </p:blipFill>
        <p:spPr bwMode="auto">
          <a:xfrm>
            <a:off x="252984" y="3989832"/>
            <a:ext cx="26289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6" descr="FDA_WhiteOa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" r="9091" b="57410"/>
          <a:stretch>
            <a:fillRect/>
          </a:stretch>
        </p:blipFill>
        <p:spPr bwMode="auto">
          <a:xfrm>
            <a:off x="5709095" y="3989832"/>
            <a:ext cx="27765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8490889" y="6538566"/>
            <a:ext cx="491305" cy="2908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bg1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7" name="TextBox 17"/>
          <p:cNvSpPr txBox="1">
            <a:spLocks noChangeArrowheads="1"/>
          </p:cNvSpPr>
          <p:nvPr/>
        </p:nvSpPr>
        <p:spPr bwMode="auto">
          <a:xfrm>
            <a:off x="6729907" y="5858792"/>
            <a:ext cx="1760982" cy="33855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solidFill>
                  <a:schemeClr val="bg1"/>
                </a:solidFill>
              </a:rPr>
              <a:t> February 11, 2014</a:t>
            </a:r>
            <a:endParaRPr lang="en-US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39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5" r="24312"/>
          <a:stretch/>
        </p:blipFill>
        <p:spPr>
          <a:xfrm>
            <a:off x="532638" y="1339616"/>
            <a:ext cx="1677930" cy="40976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1" r="10569" b="15227"/>
          <a:stretch/>
        </p:blipFill>
        <p:spPr>
          <a:xfrm>
            <a:off x="6090583" y="1339616"/>
            <a:ext cx="1990542" cy="19602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4" r="22999"/>
          <a:stretch/>
        </p:blipFill>
        <p:spPr>
          <a:xfrm>
            <a:off x="4111196" y="1339616"/>
            <a:ext cx="1897022" cy="1960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2639" y="992283"/>
            <a:ext cx="3525224" cy="27699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</a:rPr>
              <a:t>Buildings and Landmark  Structures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11197" y="992283"/>
            <a:ext cx="3969928" cy="27781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</a:rPr>
              <a:t>Streets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2013"/>
          <a:stretch/>
        </p:blipFill>
        <p:spPr>
          <a:xfrm>
            <a:off x="2286213" y="1339616"/>
            <a:ext cx="1771650" cy="196022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87235" y="3376042"/>
            <a:ext cx="5798728" cy="27781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</a:rPr>
              <a:t>Open Space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5" r="33437" b="1733"/>
          <a:stretch/>
        </p:blipFill>
        <p:spPr>
          <a:xfrm>
            <a:off x="2285231" y="3709884"/>
            <a:ext cx="1485756" cy="17338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" t="22850" b="23097"/>
          <a:stretch/>
        </p:blipFill>
        <p:spPr>
          <a:xfrm>
            <a:off x="3875913" y="3709885"/>
            <a:ext cx="4205212" cy="1733832"/>
          </a:xfrm>
          <a:prstGeom prst="rect">
            <a:avLst/>
          </a:prstGeom>
        </p:spPr>
      </p:pic>
      <p:sp>
        <p:nvSpPr>
          <p:cNvPr id="15" name="Slide Number Placeholder 5"/>
          <p:cNvSpPr txBox="1">
            <a:spLocks/>
          </p:cNvSpPr>
          <p:nvPr/>
        </p:nvSpPr>
        <p:spPr>
          <a:xfrm>
            <a:off x="8490889" y="6538566"/>
            <a:ext cx="491305" cy="2908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bg1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376711"/>
            <a:ext cx="3795457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+mj-lt"/>
              </a:rPr>
              <a:t>Design Guidelines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4927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X:\1data\1 PROJECT\318-09 Baltimore County\Contract Documents\Pre-Design\Images\11 Transformations\T193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" y="1516217"/>
            <a:ext cx="8478600" cy="4124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76711"/>
            <a:ext cx="3795457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+mj-lt"/>
              </a:rPr>
              <a:t>Incremental Transformation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296" y="5640703"/>
            <a:ext cx="2670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Image: Design Collective Inc., Architects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94479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X:\1data\1 PROJECT\318-09 Baltimore County\Contract Documents\Pre-Design\Images\11 Transformations\T193_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" y="1516217"/>
            <a:ext cx="8478600" cy="4124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296" y="5640703"/>
            <a:ext cx="2670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Image: Design Collective Inc., Architects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58331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X:\1data\1 PROJECT\318-09 Baltimore County\Contract Documents\Pre-Design\Images\11 Transformations\T193_03_RE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" y="1516217"/>
            <a:ext cx="8487432" cy="4128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296" y="5640703"/>
            <a:ext cx="2670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Image: Design Collective Inc., Architects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00861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0298" y="1516217"/>
            <a:ext cx="8493553" cy="4143248"/>
            <a:chOff x="0" y="1719263"/>
            <a:chExt cx="8493553" cy="4143248"/>
          </a:xfrm>
        </p:grpSpPr>
        <p:pic>
          <p:nvPicPr>
            <p:cNvPr id="3" name="Picture 5" descr="X:\1data\1 PROJECT\318-09 Baltimore County\Contract Documents\Pre-Design\Images\11 Transformations\T193_04_REV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19263"/>
              <a:ext cx="8472958" cy="4121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7" descr="First Choice_25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325"/>
            <a:stretch>
              <a:fillRect/>
            </a:stretch>
          </p:blipFill>
          <p:spPr bwMode="auto">
            <a:xfrm>
              <a:off x="1" y="2695448"/>
              <a:ext cx="8493552" cy="3167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82296" y="5640703"/>
            <a:ext cx="2670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Image: Design Collective Inc., Architects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78457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3805" y="1192941"/>
            <a:ext cx="652812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Sociability</a:t>
            </a:r>
          </a:p>
          <a:p>
            <a:r>
              <a:rPr lang="en-US" sz="2400" dirty="0"/>
              <a:t>P</a:t>
            </a:r>
            <a:r>
              <a:rPr lang="en-US" sz="2400" dirty="0" smtClean="0"/>
              <a:t>ublic domain activation that invites and sustains social interaction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76711"/>
            <a:ext cx="3795457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+mj-lt"/>
              </a:rPr>
              <a:t>What Makes a Good Place?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54917" y="2500132"/>
            <a:ext cx="31714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Multiple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 smtClean="0"/>
              <a:t>activities and destinations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Public 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Art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Showcase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local assets</a:t>
            </a:r>
            <a:endParaRPr lang="en-US" sz="20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Promote 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authenticity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Develop 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innovative</a:t>
            </a:r>
            <a:r>
              <a:rPr lang="en-US" sz="2000" dirty="0" smtClean="0"/>
              <a:t> space 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management</a:t>
            </a:r>
            <a:r>
              <a:rPr lang="en-US" sz="2000" b="1" dirty="0" smtClean="0"/>
              <a:t> </a:t>
            </a:r>
            <a:r>
              <a:rPr lang="en-US" sz="2000" dirty="0" smtClean="0"/>
              <a:t>strategies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ADAPTABLE SPACES</a:t>
            </a:r>
          </a:p>
          <a:p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79" y="2444980"/>
            <a:ext cx="2469767" cy="37069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298" y="2454825"/>
            <a:ext cx="2236379" cy="17120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8"/>
          <a:stretch/>
        </p:blipFill>
        <p:spPr>
          <a:xfrm>
            <a:off x="2972742" y="4232033"/>
            <a:ext cx="2245490" cy="191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0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2526" y="2786388"/>
            <a:ext cx="3736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63741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67" y="376711"/>
            <a:ext cx="8201260" cy="57046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76711"/>
            <a:ext cx="3795457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+mj-lt"/>
              </a:rPr>
              <a:t>What Makes a Good Place?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6383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3805" y="1194118"/>
            <a:ext cx="65281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Accessibility</a:t>
            </a:r>
          </a:p>
          <a:p>
            <a:r>
              <a:rPr lang="en-US" sz="2400" dirty="0" smtClean="0"/>
              <a:t>Well connected mobility and open space networks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3805" y="2145489"/>
            <a:ext cx="766052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Legibility</a:t>
            </a:r>
          </a:p>
          <a:p>
            <a:r>
              <a:rPr lang="en-US" sz="2400" dirty="0" smtClean="0"/>
              <a:t>Well designed buildings and landmarks to define the public realm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3805" y="3372230"/>
            <a:ext cx="766052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Mixed uses</a:t>
            </a:r>
          </a:p>
          <a:p>
            <a:r>
              <a:rPr lang="en-US" sz="2400" dirty="0" smtClean="0"/>
              <a:t>Combination of uses and activities to encourage pedestrians and visitors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3805" y="4688591"/>
            <a:ext cx="652812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Sociability</a:t>
            </a:r>
          </a:p>
          <a:p>
            <a:r>
              <a:rPr lang="en-US" sz="2400" dirty="0"/>
              <a:t>P</a:t>
            </a:r>
            <a:r>
              <a:rPr lang="en-US" sz="2400" dirty="0" smtClean="0"/>
              <a:t>ublic domain activation that invites and sustains social interaction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76711"/>
            <a:ext cx="3795457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+mj-lt"/>
              </a:rPr>
              <a:t>What Makes a Good Place?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291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3805" y="1194118"/>
            <a:ext cx="65281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Accessibility</a:t>
            </a:r>
          </a:p>
          <a:p>
            <a:r>
              <a:rPr lang="en-US" sz="2400" dirty="0" smtClean="0"/>
              <a:t>Well connected mobility and open space networks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76711"/>
            <a:ext cx="3795457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+mj-lt"/>
              </a:rPr>
              <a:t>What Makes a Good Place?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18" descr="Dupont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" b="1422"/>
          <a:stretch>
            <a:fillRect/>
          </a:stretch>
        </p:blipFill>
        <p:spPr bwMode="auto">
          <a:xfrm>
            <a:off x="580654" y="2171890"/>
            <a:ext cx="4211264" cy="375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72941" y="2500132"/>
            <a:ext cx="343768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Choice</a:t>
            </a:r>
            <a:r>
              <a:rPr lang="en-US" sz="2000" dirty="0" smtClean="0"/>
              <a:t> of routes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Short</a:t>
            </a:r>
            <a:r>
              <a:rPr lang="en-US" sz="2000" dirty="0" smtClean="0"/>
              <a:t> blocks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Shared facilities for 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multiple travel modes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Wide</a:t>
            </a:r>
            <a:r>
              <a:rPr lang="en-US" sz="2000" dirty="0" smtClean="0"/>
              <a:t> sidewalks and 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safe</a:t>
            </a:r>
            <a:r>
              <a:rPr lang="en-US" sz="2000" dirty="0" smtClean="0"/>
              <a:t> intersections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Variety of 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flexible</a:t>
            </a:r>
            <a:r>
              <a:rPr lang="en-US" sz="2000" dirty="0" smtClean="0"/>
              <a:t> open spaces to accommodate various types of community functions and activities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784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3805" y="1194652"/>
            <a:ext cx="766052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Legibility</a:t>
            </a:r>
          </a:p>
          <a:p>
            <a:r>
              <a:rPr lang="en-US" sz="2400" dirty="0" smtClean="0"/>
              <a:t>Well designed buildings and landmarks to define the public realm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76711"/>
            <a:ext cx="3795457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+mj-lt"/>
              </a:rPr>
              <a:t>What Makes a Good Place?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4" r="394" b="8695"/>
          <a:stretch/>
        </p:blipFill>
        <p:spPr>
          <a:xfrm>
            <a:off x="2690278" y="2456536"/>
            <a:ext cx="2521359" cy="17811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5" t="-1" r="-1" b="22013"/>
          <a:stretch/>
        </p:blipFill>
        <p:spPr>
          <a:xfrm>
            <a:off x="266196" y="2456536"/>
            <a:ext cx="2364982" cy="3562298"/>
          </a:xfrm>
          <a:prstGeom prst="rect">
            <a:avLst/>
          </a:prstGeom>
        </p:spPr>
      </p:pic>
      <p:pic>
        <p:nvPicPr>
          <p:cNvPr id="10" name="Picture 24" descr="chevy chase lunc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8" t="35814" r="7643" b="3040"/>
          <a:stretch>
            <a:fillRect/>
          </a:stretch>
        </p:blipFill>
        <p:spPr bwMode="auto">
          <a:xfrm>
            <a:off x="2690278" y="4279969"/>
            <a:ext cx="2521359" cy="172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254917" y="2500132"/>
            <a:ext cx="317146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Mix</a:t>
            </a:r>
            <a:r>
              <a:rPr lang="en-US" sz="2000" dirty="0" smtClean="0"/>
              <a:t> of building types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Urban</a:t>
            </a:r>
            <a:r>
              <a:rPr lang="en-US" sz="2000" dirty="0" smtClean="0"/>
              <a:t> scale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Street-defining</a:t>
            </a:r>
            <a:r>
              <a:rPr lang="en-US" sz="2000" dirty="0" smtClean="0"/>
              <a:t> buildings with ground floor active uses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Landmark structures </a:t>
            </a:r>
            <a:r>
              <a:rPr lang="en-US" sz="2000" dirty="0" smtClean="0"/>
              <a:t>to visually organize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Open spaces that are clearly 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contained </a:t>
            </a:r>
            <a:r>
              <a:rPr lang="en-US" sz="2000" dirty="0" smtClean="0"/>
              <a:t>by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 smtClean="0"/>
              <a:t>well-designed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 smtClean="0"/>
              <a:t>development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7148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3805" y="1196130"/>
            <a:ext cx="766052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Mixed uses</a:t>
            </a:r>
          </a:p>
          <a:p>
            <a:r>
              <a:rPr lang="en-US" sz="2400" dirty="0" smtClean="0"/>
              <a:t>Combination of uses and activities to encourage pedestrians and visitors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76711"/>
            <a:ext cx="3795457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+mj-lt"/>
              </a:rPr>
              <a:t>What Makes a Good Place?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18" y="2458014"/>
            <a:ext cx="5042812" cy="33640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54917" y="2500132"/>
            <a:ext cx="317146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Clustered</a:t>
            </a:r>
            <a:r>
              <a:rPr lang="en-US" sz="2000" dirty="0" smtClean="0"/>
              <a:t> activities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Integrated</a:t>
            </a:r>
            <a:r>
              <a:rPr lang="en-US" sz="2000" dirty="0" smtClean="0"/>
              <a:t>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Mutually 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supportive</a:t>
            </a:r>
            <a:r>
              <a:rPr lang="en-US" sz="2000" dirty="0" smtClean="0"/>
              <a:t> use mix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Create 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centrally located community serving </a:t>
            </a:r>
            <a:r>
              <a:rPr lang="en-US" sz="2000" dirty="0" smtClean="0"/>
              <a:t>centers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5681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can00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1360" r="10146" b="7405"/>
          <a:stretch>
            <a:fillRect/>
          </a:stretch>
        </p:blipFill>
        <p:spPr bwMode="auto">
          <a:xfrm>
            <a:off x="179832" y="1355916"/>
            <a:ext cx="2633663" cy="310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2"/>
          <p:cNvSpPr txBox="1">
            <a:spLocks noChangeArrowheads="1"/>
          </p:cNvSpPr>
          <p:nvPr/>
        </p:nvSpPr>
        <p:spPr bwMode="auto">
          <a:xfrm>
            <a:off x="179832" y="4075303"/>
            <a:ext cx="2633663" cy="381000"/>
          </a:xfrm>
          <a:prstGeom prst="rect">
            <a:avLst/>
          </a:prstGeom>
          <a:solidFill>
            <a:schemeClr val="tx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18288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General Plan         </a:t>
            </a:r>
          </a:p>
        </p:txBody>
      </p:sp>
      <p:pic>
        <p:nvPicPr>
          <p:cNvPr id="4" name="Picture 1" descr="Figure 48 Proposed CR Zo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0" t="12386" r="30563" b="45816"/>
          <a:stretch>
            <a:fillRect/>
          </a:stretch>
        </p:blipFill>
        <p:spPr bwMode="auto">
          <a:xfrm>
            <a:off x="2923032" y="1338453"/>
            <a:ext cx="2667000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2"/>
          <p:cNvSpPr txBox="1">
            <a:spLocks noChangeArrowheads="1"/>
          </p:cNvSpPr>
          <p:nvPr/>
        </p:nvSpPr>
        <p:spPr bwMode="auto">
          <a:xfrm>
            <a:off x="2923032" y="4075303"/>
            <a:ext cx="2667000" cy="381000"/>
          </a:xfrm>
          <a:prstGeom prst="rect">
            <a:avLst/>
          </a:prstGeom>
          <a:solidFill>
            <a:schemeClr val="tx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18288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Master Plans         </a:t>
            </a:r>
          </a:p>
        </p:txBody>
      </p:sp>
      <p:pic>
        <p:nvPicPr>
          <p:cNvPr id="6" name="Picture 5" descr="CR_Model-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2" r="26904" b="3395"/>
          <a:stretch>
            <a:fillRect/>
          </a:stretch>
        </p:blipFill>
        <p:spPr bwMode="auto">
          <a:xfrm>
            <a:off x="5709095" y="1357503"/>
            <a:ext cx="2776537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2"/>
          <p:cNvSpPr txBox="1">
            <a:spLocks noChangeArrowheads="1"/>
          </p:cNvSpPr>
          <p:nvPr/>
        </p:nvSpPr>
        <p:spPr bwMode="auto">
          <a:xfrm>
            <a:off x="5709095" y="4075303"/>
            <a:ext cx="2776537" cy="381000"/>
          </a:xfrm>
          <a:prstGeom prst="rect">
            <a:avLst/>
          </a:prstGeom>
          <a:solidFill>
            <a:schemeClr val="tx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18288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Design Guidelines         </a:t>
            </a:r>
          </a:p>
        </p:txBody>
      </p:sp>
      <p:sp>
        <p:nvSpPr>
          <p:cNvPr id="8" name="TextBox 22"/>
          <p:cNvSpPr txBox="1">
            <a:spLocks noChangeArrowheads="1"/>
          </p:cNvSpPr>
          <p:nvPr/>
        </p:nvSpPr>
        <p:spPr bwMode="auto">
          <a:xfrm>
            <a:off x="179832" y="4553141"/>
            <a:ext cx="2633663" cy="954087"/>
          </a:xfrm>
          <a:prstGeom prst="rect">
            <a:avLst/>
          </a:prstGeom>
          <a:solidFill>
            <a:schemeClr val="tx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18288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Policy Framework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Land Use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Growth Management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Resource Management         </a:t>
            </a:r>
          </a:p>
        </p:txBody>
      </p:sp>
      <p:sp>
        <p:nvSpPr>
          <p:cNvPr id="9" name="TextBox 22"/>
          <p:cNvSpPr txBox="1">
            <a:spLocks noChangeArrowheads="1"/>
          </p:cNvSpPr>
          <p:nvPr/>
        </p:nvSpPr>
        <p:spPr bwMode="auto">
          <a:xfrm>
            <a:off x="2923032" y="4553141"/>
            <a:ext cx="2667000" cy="954087"/>
          </a:xfrm>
          <a:prstGeom prst="rect">
            <a:avLst/>
          </a:prstGeom>
          <a:solidFill>
            <a:schemeClr val="tx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18288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Mobility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Land Use and Zoning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Urban Form and Public Space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Sustainability         </a:t>
            </a:r>
          </a:p>
        </p:txBody>
      </p:sp>
      <p:sp>
        <p:nvSpPr>
          <p:cNvPr id="10" name="TextBox 22"/>
          <p:cNvSpPr txBox="1">
            <a:spLocks noChangeArrowheads="1"/>
          </p:cNvSpPr>
          <p:nvPr/>
        </p:nvSpPr>
        <p:spPr bwMode="auto">
          <a:xfrm>
            <a:off x="5709095" y="4553141"/>
            <a:ext cx="2776537" cy="954087"/>
          </a:xfrm>
          <a:prstGeom prst="rect">
            <a:avLst/>
          </a:prstGeom>
          <a:solidFill>
            <a:schemeClr val="tx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18288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Streets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Public Use Space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Buildings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Sustainability         </a:t>
            </a: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8490889" y="6538566"/>
            <a:ext cx="491305" cy="2908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bg1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76711"/>
            <a:ext cx="3795457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+mj-lt"/>
              </a:rPr>
              <a:t>Regulatory Framework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058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76711"/>
            <a:ext cx="3795457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+mj-lt"/>
              </a:rPr>
              <a:t>Great Seneca Science Corridor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22"/>
          <p:cNvSpPr txBox="1">
            <a:spLocks noChangeArrowheads="1"/>
          </p:cNvSpPr>
          <p:nvPr/>
        </p:nvSpPr>
        <p:spPr bwMode="auto">
          <a:xfrm>
            <a:off x="3842957" y="3588704"/>
            <a:ext cx="4624388" cy="1015663"/>
          </a:xfrm>
          <a:prstGeom prst="rect">
            <a:avLst/>
          </a:prstGeom>
          <a:solidFill>
            <a:schemeClr val="tx1">
              <a:lumMod val="65000"/>
              <a:lumOff val="35000"/>
              <a:alpha val="59999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82880" tIns="91440" rIns="548640" bIns="9144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itchFamily="28" charset="0"/>
              </a:rPr>
              <a:t>Promote integration of new technologies into building design and community planning.</a:t>
            </a:r>
          </a:p>
        </p:txBody>
      </p:sp>
      <p:pic>
        <p:nvPicPr>
          <p:cNvPr id="6" name="Picture 5" descr="Copy (2) of 06_Green Buffers.jpg"/>
          <p:cNvPicPr>
            <a:picLocks noChangeAspect="1"/>
          </p:cNvPicPr>
          <p:nvPr/>
        </p:nvPicPr>
        <p:blipFill>
          <a:blip r:embed="rId2" cstate="print"/>
          <a:srcRect l="3074" t="3344" r="3264" b="3372"/>
          <a:stretch>
            <a:fillRect/>
          </a:stretch>
        </p:blipFill>
        <p:spPr>
          <a:xfrm>
            <a:off x="2695334" y="4645905"/>
            <a:ext cx="1425690" cy="1337779"/>
          </a:xfrm>
          <a:prstGeom prst="rect">
            <a:avLst/>
          </a:prstGeom>
        </p:spPr>
      </p:pic>
      <p:pic>
        <p:nvPicPr>
          <p:cNvPr id="7" name="Picture 6" descr="34_Ohio State Lab.jpg"/>
          <p:cNvPicPr>
            <a:picLocks noChangeAspect="1"/>
          </p:cNvPicPr>
          <p:nvPr/>
        </p:nvPicPr>
        <p:blipFill>
          <a:blip r:embed="rId3" cstate="print"/>
          <a:srcRect l="3020" t="15989" r="1200" b="5234"/>
          <a:stretch>
            <a:fillRect/>
          </a:stretch>
        </p:blipFill>
        <p:spPr>
          <a:xfrm>
            <a:off x="5914150" y="4648887"/>
            <a:ext cx="2553194" cy="1346672"/>
          </a:xfrm>
          <a:prstGeom prst="rect">
            <a:avLst/>
          </a:prstGeom>
        </p:spPr>
      </p:pic>
      <p:pic>
        <p:nvPicPr>
          <p:cNvPr id="8" name="Picture 7" descr="44_Solar Panels.jpg"/>
          <p:cNvPicPr>
            <a:picLocks noChangeAspect="1"/>
          </p:cNvPicPr>
          <p:nvPr/>
        </p:nvPicPr>
        <p:blipFill>
          <a:blip r:embed="rId4" cstate="print"/>
          <a:srcRect l="2696" t="3767" r="5254" b="4188"/>
          <a:stretch>
            <a:fillRect/>
          </a:stretch>
        </p:blipFill>
        <p:spPr>
          <a:xfrm>
            <a:off x="4144774" y="4645905"/>
            <a:ext cx="1746063" cy="1337779"/>
          </a:xfrm>
          <a:prstGeom prst="rect">
            <a:avLst/>
          </a:prstGeom>
        </p:spPr>
      </p:pic>
      <p:pic>
        <p:nvPicPr>
          <p:cNvPr id="9" name="Picture 8" descr="Portland_stretcar_2.jpg"/>
          <p:cNvPicPr>
            <a:picLocks noChangeAspect="1"/>
          </p:cNvPicPr>
          <p:nvPr/>
        </p:nvPicPr>
        <p:blipFill>
          <a:blip r:embed="rId5" cstate="print"/>
          <a:srcRect b="24706"/>
          <a:stretch>
            <a:fillRect/>
          </a:stretch>
        </p:blipFill>
        <p:spPr>
          <a:xfrm>
            <a:off x="297123" y="4648887"/>
            <a:ext cx="2363708" cy="1334797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/>
        </p:nvSpPr>
        <p:spPr>
          <a:xfrm>
            <a:off x="8490889" y="6538566"/>
            <a:ext cx="491305" cy="2908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bg1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938" y="394998"/>
            <a:ext cx="2344846" cy="3034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8" t="20400" r="40031" b="37200"/>
          <a:stretch/>
        </p:blipFill>
        <p:spPr>
          <a:xfrm>
            <a:off x="297124" y="782618"/>
            <a:ext cx="3498334" cy="383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8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76711"/>
            <a:ext cx="3795457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+mj-lt"/>
              </a:rPr>
              <a:t>Plan Vision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5" descr="Existing Over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4624"/>
            <a:ext cx="5861759" cy="50292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1004624"/>
            <a:ext cx="8577072" cy="5029200"/>
            <a:chOff x="457200" y="1315520"/>
            <a:chExt cx="8577072" cy="5029200"/>
          </a:xfrm>
        </p:grpSpPr>
        <p:sp>
          <p:nvSpPr>
            <p:cNvPr id="8" name="TextBox 22"/>
            <p:cNvSpPr txBox="1">
              <a:spLocks noChangeArrowheads="1"/>
            </p:cNvSpPr>
            <p:nvPr/>
          </p:nvSpPr>
          <p:spPr bwMode="auto">
            <a:xfrm>
              <a:off x="6350339" y="1315520"/>
              <a:ext cx="2683933" cy="36933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rIns="9144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Calibri" pitchFamily="28" charset="0"/>
                </a:rPr>
                <a:t>Establish a street network</a:t>
              </a:r>
              <a:endParaRPr lang="en-US" dirty="0">
                <a:solidFill>
                  <a:schemeClr val="bg1"/>
                </a:solidFill>
                <a:latin typeface="Calibri" pitchFamily="28" charset="0"/>
              </a:endParaRPr>
            </a:p>
          </p:txBody>
        </p:sp>
        <p:pic>
          <p:nvPicPr>
            <p:cNvPr id="9" name="Picture 8" descr="11 New Roads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1315520"/>
              <a:ext cx="5861759" cy="502920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0" y="1004624"/>
            <a:ext cx="8577072" cy="5029200"/>
            <a:chOff x="457200" y="1315520"/>
            <a:chExt cx="8577072" cy="5029200"/>
          </a:xfrm>
        </p:grpSpPr>
        <p:sp>
          <p:nvSpPr>
            <p:cNvPr id="11" name="TextBox 22"/>
            <p:cNvSpPr txBox="1">
              <a:spLocks noChangeArrowheads="1"/>
            </p:cNvSpPr>
            <p:nvPr/>
          </p:nvSpPr>
          <p:spPr bwMode="auto">
            <a:xfrm>
              <a:off x="6350339" y="1737767"/>
              <a:ext cx="2683933" cy="36933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rIns="54864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Calibri" pitchFamily="28" charset="0"/>
                </a:rPr>
                <a:t>Extend CCT</a:t>
              </a:r>
              <a:endParaRPr lang="en-US" dirty="0">
                <a:solidFill>
                  <a:schemeClr val="bg1"/>
                </a:solidFill>
                <a:latin typeface="Calibri" pitchFamily="28" charset="0"/>
              </a:endParaRPr>
            </a:p>
          </p:txBody>
        </p:sp>
        <p:pic>
          <p:nvPicPr>
            <p:cNvPr id="12" name="Picture 11" descr="12 CCT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1315520"/>
              <a:ext cx="5861759" cy="502920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0" y="1004624"/>
            <a:ext cx="8577072" cy="5029200"/>
            <a:chOff x="457200" y="1315520"/>
            <a:chExt cx="8577072" cy="5029200"/>
          </a:xfrm>
        </p:grpSpPr>
        <p:sp>
          <p:nvSpPr>
            <p:cNvPr id="14" name="TextBox 22"/>
            <p:cNvSpPr txBox="1">
              <a:spLocks noChangeArrowheads="1"/>
            </p:cNvSpPr>
            <p:nvPr/>
          </p:nvSpPr>
          <p:spPr bwMode="auto">
            <a:xfrm>
              <a:off x="6350339" y="2160014"/>
              <a:ext cx="2683933" cy="36933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rIns="9144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Calibri" pitchFamily="28" charset="0"/>
                </a:rPr>
                <a:t>Create LSC Loop</a:t>
              </a:r>
              <a:endParaRPr lang="en-US" dirty="0">
                <a:solidFill>
                  <a:schemeClr val="bg1"/>
                </a:solidFill>
                <a:latin typeface="Calibri" pitchFamily="28" charset="0"/>
              </a:endParaRPr>
            </a:p>
          </p:txBody>
        </p:sp>
        <p:pic>
          <p:nvPicPr>
            <p:cNvPr id="15" name="Picture 14" descr="13 LSC Loop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" y="1315520"/>
              <a:ext cx="5861759" cy="502920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0" y="1004624"/>
            <a:ext cx="8577072" cy="5029200"/>
            <a:chOff x="457200" y="1315520"/>
            <a:chExt cx="8577072" cy="5029200"/>
          </a:xfrm>
        </p:grpSpPr>
        <p:sp>
          <p:nvSpPr>
            <p:cNvPr id="17" name="TextBox 22"/>
            <p:cNvSpPr txBox="1">
              <a:spLocks noChangeArrowheads="1"/>
            </p:cNvSpPr>
            <p:nvPr/>
          </p:nvSpPr>
          <p:spPr bwMode="auto">
            <a:xfrm>
              <a:off x="6350339" y="2582261"/>
              <a:ext cx="2683933" cy="36933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rIns="9144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Calibri" pitchFamily="28" charset="0"/>
                </a:rPr>
                <a:t>Cluster </a:t>
              </a:r>
              <a:r>
                <a:rPr lang="en-US" dirty="0">
                  <a:solidFill>
                    <a:schemeClr val="bg1"/>
                  </a:solidFill>
                  <a:latin typeface="Calibri" pitchFamily="28" charset="0"/>
                </a:rPr>
                <a:t>t</a:t>
              </a:r>
              <a:r>
                <a:rPr lang="en-US" dirty="0" smtClean="0">
                  <a:solidFill>
                    <a:schemeClr val="bg1"/>
                  </a:solidFill>
                  <a:latin typeface="Calibri" pitchFamily="28" charset="0"/>
                </a:rPr>
                <a:t>aller buildings</a:t>
              </a:r>
              <a:endParaRPr lang="en-US" dirty="0">
                <a:solidFill>
                  <a:schemeClr val="bg1"/>
                </a:solidFill>
                <a:latin typeface="Calibri" pitchFamily="28" charset="0"/>
              </a:endParaRPr>
            </a:p>
          </p:txBody>
        </p:sp>
        <p:pic>
          <p:nvPicPr>
            <p:cNvPr id="18" name="Picture 17" descr="14 Building Heights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1315520"/>
              <a:ext cx="5861759" cy="5029200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0" y="1004624"/>
            <a:ext cx="8577072" cy="5029200"/>
            <a:chOff x="457200" y="1315520"/>
            <a:chExt cx="8577072" cy="5029200"/>
          </a:xfrm>
        </p:grpSpPr>
        <p:sp>
          <p:nvSpPr>
            <p:cNvPr id="20" name="TextBox 22"/>
            <p:cNvSpPr txBox="1">
              <a:spLocks noChangeArrowheads="1"/>
            </p:cNvSpPr>
            <p:nvPr/>
          </p:nvSpPr>
          <p:spPr bwMode="auto">
            <a:xfrm>
              <a:off x="6350339" y="3004508"/>
              <a:ext cx="2683933" cy="36933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rIns="9144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Calibri" pitchFamily="28" charset="0"/>
                </a:rPr>
                <a:t>Identify local </a:t>
              </a:r>
              <a:r>
                <a:rPr lang="en-US" dirty="0">
                  <a:solidFill>
                    <a:schemeClr val="bg1"/>
                  </a:solidFill>
                  <a:latin typeface="Calibri" pitchFamily="28" charset="0"/>
                </a:rPr>
                <a:t>l</a:t>
              </a:r>
              <a:r>
                <a:rPr lang="en-US" dirty="0" smtClean="0">
                  <a:solidFill>
                    <a:schemeClr val="bg1"/>
                  </a:solidFill>
                  <a:latin typeface="Calibri" pitchFamily="28" charset="0"/>
                </a:rPr>
                <a:t>andmarks</a:t>
              </a:r>
              <a:endParaRPr lang="en-US" dirty="0">
                <a:solidFill>
                  <a:schemeClr val="bg1"/>
                </a:solidFill>
                <a:latin typeface="Calibri" pitchFamily="28" charset="0"/>
              </a:endParaRPr>
            </a:p>
          </p:txBody>
        </p:sp>
        <p:pic>
          <p:nvPicPr>
            <p:cNvPr id="21" name="Picture 20" descr="15 Prominent Buildings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7200" y="1315520"/>
              <a:ext cx="5861759" cy="502920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0" y="1004624"/>
            <a:ext cx="8577072" cy="5029200"/>
            <a:chOff x="457200" y="1315520"/>
            <a:chExt cx="8577072" cy="5029200"/>
          </a:xfrm>
        </p:grpSpPr>
        <p:sp>
          <p:nvSpPr>
            <p:cNvPr id="23" name="TextBox 22"/>
            <p:cNvSpPr txBox="1">
              <a:spLocks noChangeArrowheads="1"/>
            </p:cNvSpPr>
            <p:nvPr/>
          </p:nvSpPr>
          <p:spPr bwMode="auto">
            <a:xfrm>
              <a:off x="6350339" y="3426755"/>
              <a:ext cx="2683933" cy="36933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rIns="9144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Calibri" pitchFamily="28" charset="0"/>
                </a:rPr>
                <a:t>Create new open spaces</a:t>
              </a:r>
              <a:endParaRPr lang="en-US" dirty="0">
                <a:solidFill>
                  <a:schemeClr val="bg1"/>
                </a:solidFill>
                <a:latin typeface="Calibri" pitchFamily="28" charset="0"/>
              </a:endParaRPr>
            </a:p>
          </p:txBody>
        </p:sp>
        <p:pic>
          <p:nvPicPr>
            <p:cNvPr id="24" name="Picture 23" descr="16 New Open Spaces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200" y="1315520"/>
              <a:ext cx="5861759" cy="5029200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0" y="1004624"/>
            <a:ext cx="8577072" cy="5029200"/>
            <a:chOff x="457200" y="1315520"/>
            <a:chExt cx="8577072" cy="5029200"/>
          </a:xfrm>
        </p:grpSpPr>
        <p:sp>
          <p:nvSpPr>
            <p:cNvPr id="26" name="TextBox 22"/>
            <p:cNvSpPr txBox="1">
              <a:spLocks noChangeArrowheads="1"/>
            </p:cNvSpPr>
            <p:nvPr/>
          </p:nvSpPr>
          <p:spPr bwMode="auto">
            <a:xfrm>
              <a:off x="6350339" y="3849002"/>
              <a:ext cx="2683933" cy="36933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rIns="9144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Calibri" pitchFamily="28" charset="0"/>
                </a:rPr>
                <a:t>Link with stream network</a:t>
              </a:r>
              <a:endParaRPr lang="en-US" dirty="0">
                <a:solidFill>
                  <a:schemeClr val="bg1"/>
                </a:solidFill>
                <a:latin typeface="Calibri" pitchFamily="28" charset="0"/>
              </a:endParaRPr>
            </a:p>
          </p:txBody>
        </p:sp>
        <p:pic>
          <p:nvPicPr>
            <p:cNvPr id="27" name="Picture 26" descr="17 Stream Buffer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7200" y="1315520"/>
              <a:ext cx="5861759" cy="5029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924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650</TotalTime>
  <Words>338</Words>
  <Application>Microsoft Office PowerPoint</Application>
  <PresentationFormat>On-screen Show (4:3)</PresentationFormat>
  <Paragraphs>84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MNCPPC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Estrada, Luis</dc:creator>
  <cp:lastModifiedBy>Estrada, Luis</cp:lastModifiedBy>
  <cp:revision>69</cp:revision>
  <cp:lastPrinted>2013-09-10T16:59:50Z</cp:lastPrinted>
  <dcterms:created xsi:type="dcterms:W3CDTF">2014-02-10T20:00:03Z</dcterms:created>
  <dcterms:modified xsi:type="dcterms:W3CDTF">2014-02-12T21:02:42Z</dcterms:modified>
</cp:coreProperties>
</file>